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66"/>
  </p:notesMasterIdLst>
  <p:handoutMasterIdLst>
    <p:handoutMasterId r:id="rId67"/>
  </p:handoutMasterIdLst>
  <p:sldIdLst>
    <p:sldId id="797" r:id="rId4"/>
    <p:sldId id="5445" r:id="rId5"/>
    <p:sldId id="5512" r:id="rId6"/>
    <p:sldId id="5523" r:id="rId7"/>
    <p:sldId id="5449" r:id="rId8"/>
    <p:sldId id="5606" r:id="rId9"/>
    <p:sldId id="5550" r:id="rId10"/>
    <p:sldId id="5564" r:id="rId11"/>
    <p:sldId id="5566" r:id="rId12"/>
    <p:sldId id="5567" r:id="rId13"/>
    <p:sldId id="5563" r:id="rId14"/>
    <p:sldId id="5565" r:id="rId15"/>
    <p:sldId id="5605" r:id="rId16"/>
    <p:sldId id="5569" r:id="rId17"/>
    <p:sldId id="5570" r:id="rId18"/>
    <p:sldId id="5593" r:id="rId19"/>
    <p:sldId id="5597" r:id="rId20"/>
    <p:sldId id="5598" r:id="rId21"/>
    <p:sldId id="5548" r:id="rId22"/>
    <p:sldId id="5561" r:id="rId23"/>
    <p:sldId id="5549" r:id="rId24"/>
    <p:sldId id="5568" r:id="rId25"/>
    <p:sldId id="5553" r:id="rId26"/>
    <p:sldId id="5571" r:id="rId27"/>
    <p:sldId id="5551" r:id="rId28"/>
    <p:sldId id="5604" r:id="rId29"/>
    <p:sldId id="5554" r:id="rId30"/>
    <p:sldId id="5603" r:id="rId31"/>
    <p:sldId id="5552" r:id="rId32"/>
    <p:sldId id="5555" r:id="rId33"/>
    <p:sldId id="5556" r:id="rId34"/>
    <p:sldId id="5557" r:id="rId35"/>
    <p:sldId id="5559" r:id="rId36"/>
    <p:sldId id="5560" r:id="rId37"/>
    <p:sldId id="5607" r:id="rId38"/>
    <p:sldId id="5572" r:id="rId39"/>
    <p:sldId id="5590" r:id="rId40"/>
    <p:sldId id="5574" r:id="rId41"/>
    <p:sldId id="5575" r:id="rId42"/>
    <p:sldId id="5576" r:id="rId43"/>
    <p:sldId id="5577" r:id="rId44"/>
    <p:sldId id="5578" r:id="rId45"/>
    <p:sldId id="5599" r:id="rId46"/>
    <p:sldId id="5579" r:id="rId47"/>
    <p:sldId id="5580" r:id="rId48"/>
    <p:sldId id="5586" r:id="rId49"/>
    <p:sldId id="5591" r:id="rId50"/>
    <p:sldId id="5581" r:id="rId51"/>
    <p:sldId id="5582" r:id="rId52"/>
    <p:sldId id="5583" r:id="rId53"/>
    <p:sldId id="5601" r:id="rId54"/>
    <p:sldId id="5602" r:id="rId55"/>
    <p:sldId id="5585" r:id="rId56"/>
    <p:sldId id="5587" r:id="rId57"/>
    <p:sldId id="5588" r:id="rId58"/>
    <p:sldId id="5589" r:id="rId59"/>
    <p:sldId id="5592" r:id="rId60"/>
    <p:sldId id="5594" r:id="rId61"/>
    <p:sldId id="5595" r:id="rId62"/>
    <p:sldId id="5596" r:id="rId63"/>
    <p:sldId id="5542" r:id="rId64"/>
    <p:sldId id="5482" r:id="rId65"/>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92FFC7FB-2ECF-1948-B8EE-67F269D8CE79}">
          <p14:sldIdLst>
            <p14:sldId id="797"/>
            <p14:sldId id="5445"/>
            <p14:sldId id="5512"/>
            <p14:sldId id="5523"/>
            <p14:sldId id="5449"/>
            <p14:sldId id="5606"/>
            <p14:sldId id="5550"/>
            <p14:sldId id="5564"/>
            <p14:sldId id="5566"/>
            <p14:sldId id="5567"/>
            <p14:sldId id="5563"/>
            <p14:sldId id="5565"/>
            <p14:sldId id="5605"/>
            <p14:sldId id="5569"/>
            <p14:sldId id="5570"/>
            <p14:sldId id="5593"/>
            <p14:sldId id="5597"/>
            <p14:sldId id="5598"/>
            <p14:sldId id="5548"/>
            <p14:sldId id="5561"/>
            <p14:sldId id="5549"/>
            <p14:sldId id="5568"/>
            <p14:sldId id="5553"/>
            <p14:sldId id="5571"/>
            <p14:sldId id="5551"/>
            <p14:sldId id="5604"/>
            <p14:sldId id="5554"/>
            <p14:sldId id="5603"/>
            <p14:sldId id="5552"/>
            <p14:sldId id="5555"/>
            <p14:sldId id="5556"/>
            <p14:sldId id="5557"/>
            <p14:sldId id="5559"/>
            <p14:sldId id="5560"/>
            <p14:sldId id="5607"/>
            <p14:sldId id="5572"/>
            <p14:sldId id="5590"/>
            <p14:sldId id="5574"/>
            <p14:sldId id="5575"/>
            <p14:sldId id="5576"/>
            <p14:sldId id="5577"/>
            <p14:sldId id="5578"/>
            <p14:sldId id="5599"/>
            <p14:sldId id="5579"/>
            <p14:sldId id="5580"/>
            <p14:sldId id="5586"/>
            <p14:sldId id="5591"/>
            <p14:sldId id="5581"/>
            <p14:sldId id="5582"/>
            <p14:sldId id="5583"/>
            <p14:sldId id="5601"/>
            <p14:sldId id="5602"/>
            <p14:sldId id="5585"/>
            <p14:sldId id="5587"/>
            <p14:sldId id="5588"/>
            <p14:sldId id="5589"/>
            <p14:sldId id="5592"/>
            <p14:sldId id="5594"/>
            <p14:sldId id="5595"/>
            <p14:sldId id="5596"/>
            <p14:sldId id="5542"/>
            <p14:sldId id="54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A4A4"/>
    <a:srgbClr val="DCDCDC"/>
    <a:srgbClr val="3C3C3C"/>
    <a:srgbClr val="0062FF"/>
    <a:srgbClr val="6EA6FF"/>
    <a:srgbClr val="0530AD"/>
    <a:srgbClr val="F1C92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8"/>
    <p:restoredTop sz="97840"/>
  </p:normalViewPr>
  <p:slideViewPr>
    <p:cSldViewPr snapToGrid="0" snapToObjects="1">
      <p:cViewPr varScale="1">
        <p:scale>
          <a:sx n="149" d="100"/>
          <a:sy n="149" d="100"/>
        </p:scale>
        <p:origin x="344" y="168"/>
      </p:cViewPr>
      <p:guideLst/>
    </p:cSldViewPr>
  </p:slideViewPr>
  <p:outlineViewPr>
    <p:cViewPr>
      <p:scale>
        <a:sx n="33" d="100"/>
        <a:sy n="33" d="100"/>
      </p:scale>
      <p:origin x="0" y="-282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964169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6314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42548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0" dirty="0"/>
              <a:t>The higher the specificity of a CSS selector, the greater the likelihood its declarations are used over another CSS rule's declarations.</a:t>
            </a:r>
          </a:p>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820779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Important to consider for this navigation list:</a:t>
            </a:r>
          </a:p>
          <a:p>
            <a:pPr marL="342900" indent="-342900">
              <a:buFontTx/>
              <a:buChar char="-"/>
            </a:pPr>
            <a:r>
              <a:rPr lang="en-GB" dirty="0"/>
              <a:t>What elements are used</a:t>
            </a:r>
          </a:p>
          <a:p>
            <a:pPr marL="342900" indent="-342900">
              <a:buFontTx/>
              <a:buChar char="-"/>
            </a:pPr>
            <a:r>
              <a:rPr lang="en-GB" dirty="0"/>
              <a:t>What classes/id’s etc are used</a:t>
            </a:r>
          </a:p>
          <a:p>
            <a:pPr marL="342900" indent="-342900">
              <a:buFontTx/>
              <a:buChar char="-"/>
            </a:pPr>
            <a:r>
              <a:rPr lang="en-GB" dirty="0"/>
              <a:t>General approach to markup and style</a:t>
            </a:r>
          </a:p>
          <a:p>
            <a:pPr marL="342900" indent="-342900">
              <a:buFontTx/>
              <a:buChar char="-"/>
            </a:pPr>
            <a:endParaRPr lang="en-GB" dirty="0"/>
          </a:p>
          <a:p>
            <a:pPr marL="342900" indent="-342900">
              <a:buFontTx/>
              <a:buChar char="-"/>
            </a:pPr>
            <a:endParaRPr lang="en-HR" dirty="0"/>
          </a:p>
          <a:p>
            <a:r>
              <a:rPr lang="en-HR" dirty="0"/>
              <a:t>Let them do it first alone, give them 15 minutes.</a:t>
            </a:r>
          </a:p>
          <a:p>
            <a:endParaRPr lang="en-HR"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HR" b="1" dirty="0"/>
              <a:t>Stash reference: </a:t>
            </a:r>
            <a:r>
              <a:rPr lang="en-GB" b="1" dirty="0"/>
              <a:t>02-selectors-specificity.html</a:t>
            </a:r>
            <a:endParaRPr lang="en-HR" b="1" dirty="0"/>
          </a:p>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11122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Just by adding a class to anchor in this case/sample, would work just fine. As long as its only specific to nav.</a:t>
            </a:r>
          </a:p>
          <a:p>
            <a:r>
              <a:rPr lang="en-GB" sz="2001" b="0" i="0" kern="1200" dirty="0">
                <a:solidFill>
                  <a:schemeClr val="bg1"/>
                </a:solidFill>
                <a:effectLst/>
                <a:latin typeface="IBM Plex Sans" panose="020B0503050203000203" pitchFamily="34" charset="0"/>
                <a:ea typeface="+mn-ea"/>
                <a:cs typeface="+mn-cs"/>
              </a:rPr>
              <a:t>It is not just about selector combinations, but also about selector naming convention.</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Specificity of above selector is equal to: 0-2-4</a:t>
            </a:r>
          </a:p>
          <a:p>
            <a:r>
              <a:rPr lang="en-GB" sz="2001" b="0" i="0" kern="1200" dirty="0">
                <a:solidFill>
                  <a:schemeClr val="bg1"/>
                </a:solidFill>
                <a:effectLst/>
                <a:latin typeface="IBM Plex Sans" panose="020B0503050203000203" pitchFamily="34" charset="0"/>
                <a:ea typeface="+mn-ea"/>
                <a:cs typeface="+mn-cs"/>
              </a:rPr>
              <a:t>With only 1 or 2 classes, it can be as </a:t>
            </a:r>
            <a:r>
              <a:rPr lang="en-GB" sz="2001" b="0" i="0" kern="1200" dirty="0" err="1">
                <a:solidFill>
                  <a:schemeClr val="bg1"/>
                </a:solidFill>
                <a:effectLst/>
                <a:latin typeface="IBM Plex Sans" panose="020B0503050203000203" pitchFamily="34" charset="0"/>
                <a:ea typeface="+mn-ea"/>
                <a:cs typeface="+mn-cs"/>
              </a:rPr>
              <a:t>easitly</a:t>
            </a:r>
            <a:r>
              <a:rPr lang="en-GB" sz="2001" b="0" i="0" kern="1200" dirty="0">
                <a:solidFill>
                  <a:schemeClr val="bg1"/>
                </a:solidFill>
                <a:effectLst/>
                <a:latin typeface="IBM Plex Sans" panose="020B0503050203000203" pitchFamily="34" charset="0"/>
                <a:ea typeface="+mn-ea"/>
                <a:cs typeface="+mn-cs"/>
              </a:rPr>
              <a:t> 0-1-0 or 0-2-0.. In terms of strength, it will be almost the same, but still less  </a:t>
            </a:r>
          </a:p>
          <a:p>
            <a:endParaRPr lang="en-GB" sz="2001" b="0" i="0" kern="1200" dirty="0">
              <a:solidFill>
                <a:schemeClr val="bg1"/>
              </a:solidFill>
              <a:effectLst/>
              <a:latin typeface="IBM Plex Sans" panose="020B0503050203000203" pitchFamily="34" charset="0"/>
              <a:ea typeface="+mn-ea"/>
              <a:cs typeface="+mn-cs"/>
            </a:endParaRP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Some other issues:</a:t>
            </a:r>
          </a:p>
          <a:p>
            <a:r>
              <a:rPr lang="en-GB" sz="2001" b="0" i="0" kern="1200" dirty="0">
                <a:solidFill>
                  <a:schemeClr val="bg1"/>
                </a:solidFill>
                <a:effectLst/>
                <a:latin typeface="IBM Plex Sans" panose="020B0503050203000203" pitchFamily="34" charset="0"/>
                <a:ea typeface="+mn-ea"/>
                <a:cs typeface="+mn-cs"/>
              </a:rPr>
              <a:t>#nav ul {}</a:t>
            </a:r>
          </a:p>
          <a:p>
            <a:r>
              <a:rPr lang="en-GB" sz="2001" b="0" i="0" kern="1200" dirty="0">
                <a:solidFill>
                  <a:schemeClr val="bg1"/>
                </a:solidFill>
                <a:effectLst/>
                <a:latin typeface="IBM Plex Sans" panose="020B0503050203000203" pitchFamily="34" charset="0"/>
                <a:ea typeface="+mn-ea"/>
                <a:cs typeface="+mn-cs"/>
              </a:rPr>
              <a:t>#nav ul li a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809204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Show what kind of implications we might get of general class names and inheritance.</a:t>
            </a:r>
          </a:p>
          <a:p>
            <a:r>
              <a:rPr lang="en-GB" sz="2001" b="0" i="0" kern="1200" dirty="0" err="1">
                <a:solidFill>
                  <a:schemeClr val="bg1"/>
                </a:solidFill>
                <a:effectLst/>
                <a:latin typeface="IBM Plex Sans" panose="020B0503050203000203" pitchFamily="34" charset="0"/>
                <a:ea typeface="+mn-ea"/>
                <a:cs typeface="+mn-cs"/>
              </a:rPr>
              <a:t>Ie</a:t>
            </a:r>
            <a:r>
              <a:rPr lang="en-GB" sz="2001" b="0" i="0" kern="1200" dirty="0">
                <a:solidFill>
                  <a:schemeClr val="bg1"/>
                </a:solidFill>
                <a:effectLst/>
                <a:latin typeface="IBM Plex Sans" panose="020B0503050203000203" pitchFamily="34" charset="0"/>
                <a:ea typeface="+mn-ea"/>
                <a:cs typeface="+mn-cs"/>
              </a:rPr>
              <a:t>, generic/global class names like :list, item, media, image, etc…</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33255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Many CSS properties take "length" values, such as width, margin, padding, font-size, etc.</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A whitespace cannot appear between the number and the unit. However, if the value is </a:t>
            </a:r>
            <a:r>
              <a:rPr lang="en-GB" dirty="0"/>
              <a:t>0</a:t>
            </a:r>
            <a:r>
              <a:rPr lang="en-GB" sz="2001" b="0" i="0" kern="1200" dirty="0">
                <a:solidFill>
                  <a:schemeClr val="bg1"/>
                </a:solidFill>
                <a:effectLst/>
                <a:latin typeface="IBM Plex Sans" panose="020B0503050203000203" pitchFamily="34" charset="0"/>
                <a:ea typeface="+mn-ea"/>
                <a:cs typeface="+mn-cs"/>
              </a:rPr>
              <a:t>, the unit can be omitted.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67556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1" i="0" kern="1200" dirty="0">
                <a:solidFill>
                  <a:schemeClr val="bg1"/>
                </a:solidFill>
                <a:effectLst/>
                <a:latin typeface="IBM Plex Sans" panose="020B0503050203000203" pitchFamily="34" charset="0"/>
                <a:ea typeface="+mn-ea"/>
                <a:cs typeface="+mn-cs"/>
              </a:rPr>
              <a:t>Absolute length units </a:t>
            </a:r>
            <a:r>
              <a:rPr lang="en-GB" sz="2001" b="0" i="0" kern="1200" dirty="0">
                <a:solidFill>
                  <a:schemeClr val="bg1"/>
                </a:solidFill>
                <a:effectLst/>
                <a:latin typeface="IBM Plex Sans" panose="020B0503050203000203" pitchFamily="34" charset="0"/>
                <a:ea typeface="+mn-ea"/>
                <a:cs typeface="+mn-cs"/>
              </a:rPr>
              <a:t>are not recommended for use on screen, because screen sizes vary so much. However, they can be used if the output medium is known, such as for print layout.</a:t>
            </a:r>
          </a:p>
          <a:p>
            <a:r>
              <a:rPr lang="en-GB" sz="2001" b="0" i="0" kern="1200" dirty="0">
                <a:solidFill>
                  <a:schemeClr val="bg1"/>
                </a:solidFill>
                <a:effectLst/>
                <a:latin typeface="IBM Plex Sans" panose="020B0503050203000203" pitchFamily="34" charset="0"/>
                <a:ea typeface="+mn-ea"/>
                <a:cs typeface="+mn-cs"/>
              </a:rPr>
              <a:t>Absolute units can be useful when working on a project where responsiveness is not being considered.</a:t>
            </a:r>
          </a:p>
          <a:p>
            <a:endParaRPr lang="en-GB" dirty="0"/>
          </a:p>
          <a:p>
            <a:pPr marL="0" marR="0" lvl="0" indent="0" algn="l" defTabSz="1829349" rtl="0" eaLnBrk="1" fontAlgn="auto" latinLnBrk="0" hangingPunct="1">
              <a:lnSpc>
                <a:spcPct val="100000"/>
              </a:lnSpc>
              <a:spcBef>
                <a:spcPts val="1200"/>
              </a:spcBef>
              <a:spcAft>
                <a:spcPts val="0"/>
              </a:spcAft>
              <a:buClrTx/>
              <a:buSzTx/>
              <a:buFontTx/>
              <a:buNone/>
              <a:tabLst/>
              <a:defRPr/>
            </a:pPr>
            <a:br>
              <a:rPr lang="en-GB" dirty="0"/>
            </a:br>
            <a:r>
              <a:rPr lang="en-US" sz="2000" b="1" dirty="0"/>
              <a:t>Relative length units </a:t>
            </a:r>
            <a:r>
              <a:rPr lang="en-US" sz="2000" dirty="0"/>
              <a:t>scale better between different rendering medium.</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sz="2001" b="0" i="0" kern="1200" dirty="0">
                <a:solidFill>
                  <a:schemeClr val="bg1"/>
                </a:solidFill>
                <a:effectLst/>
                <a:latin typeface="IBM Plex Sans" panose="020B0503050203000203" pitchFamily="34" charset="0"/>
                <a:ea typeface="+mn-ea"/>
                <a:cs typeface="+mn-cs"/>
              </a:rPr>
              <a:t>Relative units are useful for styling responsive sites because they scale relative to the parent or window size.</a:t>
            </a:r>
            <a:endParaRPr lang="en-US" sz="2000" dirty="0"/>
          </a:p>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27295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48107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0" kern="1200" dirty="0">
                <a:solidFill>
                  <a:schemeClr val="bg1"/>
                </a:solidFill>
                <a:effectLst/>
                <a:latin typeface="IBM Plex Sans" panose="020B0503050203000203" pitchFamily="34" charset="0"/>
                <a:ea typeface="+mn-ea"/>
                <a:cs typeface="+mn-cs"/>
              </a:rPr>
              <a:t>Pixels </a:t>
            </a:r>
            <a:r>
              <a:rPr lang="en-US" sz="2001" b="0" i="0" kern="1200" dirty="0">
                <a:solidFill>
                  <a:schemeClr val="bg1"/>
                </a:solidFill>
                <a:effectLst/>
                <a:latin typeface="IBM Plex Sans" panose="020B0503050203000203" pitchFamily="34" charset="0"/>
                <a:ea typeface="+mn-ea"/>
                <a:cs typeface="+mn-cs"/>
              </a:rPr>
              <a:t>can be set and stored in variables to have different base font size for mobile and desktop for example, in case we want to ensure actual pixel’s being used for different screen breakpoints.</a:t>
            </a:r>
          </a:p>
          <a:p>
            <a:r>
              <a:rPr lang="en-US" sz="2001" b="0" i="0" kern="1200" dirty="0">
                <a:solidFill>
                  <a:schemeClr val="bg1"/>
                </a:solidFill>
                <a:effectLst/>
                <a:latin typeface="IBM Plex Sans" panose="020B0503050203000203" pitchFamily="34" charset="0"/>
                <a:ea typeface="+mn-ea"/>
                <a:cs typeface="+mn-cs"/>
              </a:rPr>
              <a:t>When using with calc() it can be useful to get some values calculated out of some pixel value.</a:t>
            </a:r>
          </a:p>
          <a:p>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0" dirty="0"/>
              <a:t>Pixels can also be used to define a base ground for other relative units.</a:t>
            </a:r>
          </a:p>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64447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0097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 minutes.</a:t>
            </a:r>
          </a:p>
          <a:p>
            <a:endParaRPr lang="en-HR"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HR" b="1" dirty="0"/>
              <a:t>Stash reference: </a:t>
            </a:r>
            <a:r>
              <a:rPr lang="en-GB" b="1" dirty="0"/>
              <a:t>01-units-pixels.html</a:t>
            </a:r>
            <a:endParaRPr lang="en-HR" b="1" dirty="0"/>
          </a:p>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755034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As a general rule, relative units can be used as the default for responsive sites. This can help you avoid having to update styles for different screen sizes.</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It’s not always clear which of these options is best to use for each type of CSS property. </a:t>
            </a:r>
          </a:p>
          <a:p>
            <a:r>
              <a:rPr lang="en-GB" sz="2001" b="0" i="0" kern="1200" dirty="0">
                <a:solidFill>
                  <a:schemeClr val="bg1"/>
                </a:solidFill>
                <a:effectLst/>
                <a:latin typeface="IBM Plex Sans" panose="020B0503050203000203" pitchFamily="34" charset="0"/>
                <a:ea typeface="+mn-ea"/>
                <a:cs typeface="+mn-cs"/>
              </a:rPr>
              <a:t>For example, </a:t>
            </a:r>
            <a:r>
              <a:rPr lang="en-GB" dirty="0"/>
              <a:t>%</a:t>
            </a:r>
            <a:r>
              <a:rPr lang="en-GB" sz="2001" b="0" i="0" kern="1200" dirty="0">
                <a:solidFill>
                  <a:schemeClr val="bg1"/>
                </a:solidFill>
                <a:effectLst/>
                <a:latin typeface="IBM Plex Sans" panose="020B0503050203000203" pitchFamily="34" charset="0"/>
                <a:ea typeface="+mn-ea"/>
                <a:cs typeface="+mn-cs"/>
              </a:rPr>
              <a:t> is usually more appropriate for layout-related properties like </a:t>
            </a:r>
            <a:r>
              <a:rPr lang="en-GB" dirty="0"/>
              <a:t>width</a:t>
            </a:r>
            <a:r>
              <a:rPr lang="en-GB" sz="2001" b="0" i="0" kern="1200" dirty="0">
                <a:solidFill>
                  <a:schemeClr val="bg1"/>
                </a:solidFill>
                <a:effectLst/>
                <a:latin typeface="IBM Plex Sans" panose="020B0503050203000203" pitchFamily="34" charset="0"/>
                <a:ea typeface="+mn-ea"/>
                <a:cs typeface="+mn-cs"/>
              </a:rPr>
              <a:t> than it would be for </a:t>
            </a:r>
            <a:r>
              <a:rPr lang="en-GB" dirty="0"/>
              <a:t>font-size</a:t>
            </a:r>
            <a:r>
              <a:rPr lang="en-GB" sz="2001" b="0" i="0" kern="1200" dirty="0">
                <a:solidFill>
                  <a:schemeClr val="bg1"/>
                </a:solidFill>
                <a:effectLst/>
                <a:latin typeface="IBM Plex Sans" panose="020B0503050203000203" pitchFamily="34" charset="0"/>
                <a:ea typeface="+mn-ea"/>
                <a:cs typeface="+mn-cs"/>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82126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Useful sometimes, as they are always relative to the viewport. No cascading or influence by parent elements.</a:t>
            </a:r>
          </a:p>
          <a:p>
            <a:r>
              <a:rPr lang="en-GB" dirty="0"/>
              <a:t>Percentage units </a:t>
            </a:r>
            <a:r>
              <a:rPr lang="en-GB" b="1" dirty="0"/>
              <a:t>inherit the size of their parent element</a:t>
            </a:r>
            <a:r>
              <a:rPr lang="en-GB" dirty="0"/>
              <a:t> while viewport units don’t. Viewport units are always calculated as the </a:t>
            </a:r>
            <a:r>
              <a:rPr lang="en-GB" b="1" dirty="0"/>
              <a:t>percentage of the viewport size</a:t>
            </a:r>
            <a:r>
              <a:rPr lang="en-GB" dirty="0"/>
              <a:t>. As a result, an element defined by viewport units can exceed the size of its parent.</a:t>
            </a:r>
          </a:p>
          <a:p>
            <a:endParaRPr lang="en-GB" sz="2001" b="0" i="0" kern="1200" dirty="0">
              <a:solidFill>
                <a:schemeClr val="bg1"/>
              </a:solidFill>
              <a:effectLst/>
              <a:latin typeface="IBM Plex Sans" panose="020B0503050203000203" pitchFamily="34" charset="0"/>
              <a:ea typeface="+mn-ea"/>
              <a:cs typeface="+mn-cs"/>
            </a:endParaRPr>
          </a:p>
          <a:p>
            <a:endParaRPr lang="en-GB" sz="2001" b="0" i="0" kern="1200" dirty="0">
              <a:solidFill>
                <a:schemeClr val="bg1"/>
              </a:solidFill>
              <a:effectLst/>
              <a:latin typeface="IBM Plex Sans" panose="020B0503050203000203" pitchFamily="34" charset="0"/>
              <a:ea typeface="+mn-ea"/>
              <a:cs typeface="+mn-cs"/>
            </a:endParaRPr>
          </a:p>
          <a:p>
            <a:r>
              <a:rPr lang="en-GB" sz="2001" b="1" i="0" kern="1200" dirty="0">
                <a:solidFill>
                  <a:schemeClr val="bg1"/>
                </a:solidFill>
                <a:effectLst/>
                <a:latin typeface="IBM Plex Sans" panose="020B0503050203000203" pitchFamily="34" charset="0"/>
                <a:ea typeface="+mn-ea"/>
                <a:cs typeface="+mn-cs"/>
              </a:rPr>
              <a:t>Stash reference: 03-units-vw.html</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One such live example:</a:t>
            </a:r>
          </a:p>
          <a:p>
            <a:r>
              <a:rPr lang="en-GB" sz="2001" b="0" i="0" kern="1200" dirty="0">
                <a:solidFill>
                  <a:schemeClr val="bg1"/>
                </a:solidFill>
                <a:effectLst/>
                <a:latin typeface="IBM Plex Sans" panose="020B0503050203000203" pitchFamily="34" charset="0"/>
                <a:ea typeface="+mn-ea"/>
                <a:cs typeface="+mn-cs"/>
              </a:rPr>
              <a:t>https://overwatch2.playoverwatch.com/</a:t>
            </a:r>
            <a:r>
              <a:rPr lang="en-GB" sz="2001" b="0" i="0" kern="1200" dirty="0" err="1">
                <a:solidFill>
                  <a:schemeClr val="bg1"/>
                </a:solidFill>
                <a:effectLst/>
                <a:latin typeface="IBM Plex Sans" panose="020B0503050203000203" pitchFamily="34" charset="0"/>
                <a:ea typeface="+mn-ea"/>
                <a:cs typeface="+mn-cs"/>
              </a:rPr>
              <a:t>en</a:t>
            </a:r>
            <a:r>
              <a:rPr lang="en-GB" sz="2001" b="0" i="0" kern="1200" dirty="0">
                <a:solidFill>
                  <a:schemeClr val="bg1"/>
                </a:solidFill>
                <a:effectLst/>
                <a:latin typeface="IBM Plex Sans" panose="020B0503050203000203" pitchFamily="34" charset="0"/>
                <a:ea typeface="+mn-ea"/>
                <a:cs typeface="+mn-cs"/>
              </a:rPr>
              <a:t>-us/trailer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8697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1" i="0" kern="1200" dirty="0">
                <a:solidFill>
                  <a:schemeClr val="bg1"/>
                </a:solidFill>
                <a:effectLst/>
                <a:latin typeface="IBM Plex Sans" panose="020B0503050203000203" pitchFamily="34" charset="0"/>
                <a:ea typeface="+mn-ea"/>
                <a:cs typeface="+mn-cs"/>
              </a:rPr>
              <a:t>Stash reference: 02-units-vmin.html</a:t>
            </a:r>
          </a:p>
          <a:p>
            <a:endParaRPr lang="en-GB" sz="2001" b="1" i="0" kern="1200" dirty="0">
              <a:solidFill>
                <a:schemeClr val="bg1"/>
              </a:solidFill>
              <a:effectLst/>
              <a:latin typeface="IBM Plex Sans" panose="020B0503050203000203" pitchFamily="34" charset="0"/>
              <a:ea typeface="+mn-ea"/>
              <a:cs typeface="+mn-cs"/>
            </a:endParaRPr>
          </a:p>
          <a:p>
            <a:r>
              <a:rPr lang="en-GB" sz="2001" b="1" i="0" kern="1200" dirty="0">
                <a:solidFill>
                  <a:schemeClr val="bg1"/>
                </a:solidFill>
                <a:effectLst/>
                <a:latin typeface="IBM Plex Sans" panose="020B0503050203000203" pitchFamily="34" charset="0"/>
                <a:ea typeface="+mn-ea"/>
                <a:cs typeface="+mn-cs"/>
              </a:rPr>
              <a:t>Example of </a:t>
            </a:r>
            <a:r>
              <a:rPr lang="en-GB" sz="2001" b="1" i="0" kern="1200" dirty="0" err="1">
                <a:solidFill>
                  <a:schemeClr val="bg1"/>
                </a:solidFill>
                <a:effectLst/>
                <a:latin typeface="IBM Plex Sans" panose="020B0503050203000203" pitchFamily="34" charset="0"/>
                <a:ea typeface="+mn-ea"/>
                <a:cs typeface="+mn-cs"/>
              </a:rPr>
              <a:t>vmin</a:t>
            </a:r>
            <a:r>
              <a:rPr lang="en-GB" sz="2001" b="1" i="0" kern="1200" dirty="0">
                <a:solidFill>
                  <a:schemeClr val="bg1"/>
                </a:solidFill>
                <a:effectLst/>
                <a:latin typeface="IBM Plex Sans" panose="020B0503050203000203" pitchFamily="34" charset="0"/>
                <a:ea typeface="+mn-ea"/>
                <a:cs typeface="+mn-cs"/>
              </a:rPr>
              <a:t> in use as with title, to be always readable:</a:t>
            </a:r>
          </a:p>
          <a:p>
            <a:r>
              <a:rPr lang="en-GB" sz="2001" b="1" i="0" kern="1200" dirty="0">
                <a:solidFill>
                  <a:schemeClr val="bg1"/>
                </a:solidFill>
                <a:effectLst/>
                <a:latin typeface="IBM Plex Sans" panose="020B0503050203000203" pitchFamily="34" charset="0"/>
                <a:ea typeface="+mn-ea"/>
                <a:cs typeface="+mn-cs"/>
              </a:rPr>
              <a:t>https://</a:t>
            </a:r>
            <a:r>
              <a:rPr lang="en-GB" sz="2001" b="1" i="0" kern="1200" dirty="0" err="1">
                <a:solidFill>
                  <a:schemeClr val="bg1"/>
                </a:solidFill>
                <a:effectLst/>
                <a:latin typeface="IBM Plex Sans" panose="020B0503050203000203" pitchFamily="34" charset="0"/>
                <a:ea typeface="+mn-ea"/>
                <a:cs typeface="+mn-cs"/>
              </a:rPr>
              <a:t>codepen.io</a:t>
            </a:r>
            <a:r>
              <a:rPr lang="en-GB" sz="2001" b="1" i="0" kern="1200" dirty="0">
                <a:solidFill>
                  <a:schemeClr val="bg1"/>
                </a:solidFill>
                <a:effectLst/>
                <a:latin typeface="IBM Plex Sans" panose="020B0503050203000203" pitchFamily="34" charset="0"/>
                <a:ea typeface="+mn-ea"/>
                <a:cs typeface="+mn-cs"/>
              </a:rPr>
              <a:t>/</a:t>
            </a:r>
            <a:r>
              <a:rPr lang="en-GB" sz="2001" b="1" i="0" kern="1200" dirty="0" err="1">
                <a:solidFill>
                  <a:schemeClr val="bg1"/>
                </a:solidFill>
                <a:effectLst/>
                <a:latin typeface="IBM Plex Sans" panose="020B0503050203000203" pitchFamily="34" charset="0"/>
                <a:ea typeface="+mn-ea"/>
                <a:cs typeface="+mn-cs"/>
              </a:rPr>
              <a:t>dudleystorey</a:t>
            </a:r>
            <a:r>
              <a:rPr lang="en-GB" sz="2001" b="1" i="0" kern="1200" dirty="0">
                <a:solidFill>
                  <a:schemeClr val="bg1"/>
                </a:solidFill>
                <a:effectLst/>
                <a:latin typeface="IBM Plex Sans" panose="020B0503050203000203" pitchFamily="34" charset="0"/>
                <a:ea typeface="+mn-ea"/>
                <a:cs typeface="+mn-cs"/>
              </a:rPr>
              <a:t>/pen/</a:t>
            </a:r>
            <a:r>
              <a:rPr lang="en-GB" sz="2001" b="1" i="0" kern="1200" dirty="0" err="1">
                <a:solidFill>
                  <a:schemeClr val="bg1"/>
                </a:solidFill>
                <a:effectLst/>
                <a:latin typeface="IBM Plex Sans" panose="020B0503050203000203" pitchFamily="34" charset="0"/>
                <a:ea typeface="+mn-ea"/>
                <a:cs typeface="+mn-cs"/>
              </a:rPr>
              <a:t>ALWrXZ</a:t>
            </a:r>
            <a:endParaRPr lang="en-GB" sz="2001" b="1"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383845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36849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 minutes.</a:t>
            </a:r>
          </a:p>
          <a:p>
            <a:endParaRPr lang="en-HR" dirty="0"/>
          </a:p>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218213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857129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 minutes.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38899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475052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 minutes.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90490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832253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380834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10 minutes.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22098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592992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Before we start with Variables, lets create a small example, that we will later reuse with variables.</a:t>
            </a:r>
          </a:p>
          <a:p>
            <a:r>
              <a:rPr lang="en-HR" dirty="0"/>
              <a:t>Let them do it first alone, give them 10 minutes.</a:t>
            </a:r>
          </a:p>
          <a:p>
            <a:endParaRPr lang="en-HR"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Stash reference: 01-button-theming-before-variables.html</a:t>
            </a:r>
          </a:p>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539764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It always results to the value of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a:t>
            </a:r>
          </a:p>
          <a:p>
            <a:endParaRPr lang="en-GB" sz="2001" b="0" i="0" kern="1200" dirty="0">
              <a:solidFill>
                <a:schemeClr val="bg1"/>
              </a:solidFill>
              <a:effectLst/>
              <a:latin typeface="IBM Plex Sans" panose="020B0503050203000203" pitchFamily="34" charset="0"/>
              <a:ea typeface="+mn-ea"/>
              <a:cs typeface="+mn-cs"/>
            </a:endParaRP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Show an example as:</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&lt;div class="block"&gt;CSS&lt;/div&gt;</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err="1">
                <a:solidFill>
                  <a:schemeClr val="bg1"/>
                </a:solidFill>
                <a:effectLst/>
                <a:latin typeface="IBM Plex Sans" panose="020B0503050203000203" pitchFamily="34" charset="0"/>
                <a:ea typeface="+mn-ea"/>
                <a:cs typeface="+mn-cs"/>
              </a:rPr>
              <a:t>div.block</a:t>
            </a:r>
            <a:r>
              <a:rPr lang="en-GB" sz="2001" b="0" i="0" kern="1200" dirty="0">
                <a:solidFill>
                  <a:schemeClr val="bg1"/>
                </a:solidFill>
                <a:effectLst/>
                <a:latin typeface="IBM Plex Sans" panose="020B0503050203000203" pitchFamily="34" charset="0"/>
                <a:ea typeface="+mn-ea"/>
                <a:cs typeface="+mn-cs"/>
              </a:rPr>
              <a:t> {</a:t>
            </a:r>
          </a:p>
          <a:p>
            <a:r>
              <a:rPr lang="en-GB" sz="2001" b="0" i="0" kern="1200" dirty="0">
                <a:solidFill>
                  <a:schemeClr val="bg1"/>
                </a:solidFill>
                <a:effectLst/>
                <a:latin typeface="IBM Plex Sans" panose="020B0503050203000203" pitchFamily="34" charset="0"/>
                <a:ea typeface="+mn-ea"/>
                <a:cs typeface="+mn-cs"/>
              </a:rPr>
              <a:t>  padding: 20px;</a:t>
            </a:r>
          </a:p>
          <a:p>
            <a:r>
              <a:rPr lang="en-GB" sz="2001" b="0" i="0" kern="1200" dirty="0">
                <a:solidFill>
                  <a:schemeClr val="bg1"/>
                </a:solidFill>
                <a:effectLst/>
                <a:latin typeface="IBM Plex Sans" panose="020B0503050203000203" pitchFamily="34" charset="0"/>
                <a:ea typeface="+mn-ea"/>
                <a:cs typeface="+mn-cs"/>
              </a:rPr>
              <a:t>  margin: auto;</a:t>
            </a:r>
          </a:p>
          <a:p>
            <a:r>
              <a:rPr lang="en-GB" sz="2001" b="0" i="0" kern="1200" dirty="0">
                <a:solidFill>
                  <a:schemeClr val="bg1"/>
                </a:solidFill>
                <a:effectLst/>
                <a:latin typeface="IBM Plex Sans" panose="020B0503050203000203" pitchFamily="34" charset="0"/>
                <a:ea typeface="+mn-ea"/>
                <a:cs typeface="+mn-cs"/>
              </a:rPr>
              <a:t>  display: inline-block;</a:t>
            </a:r>
          </a:p>
          <a:p>
            <a:r>
              <a:rPr lang="en-GB" sz="2001" b="0" i="0" kern="1200" dirty="0">
                <a:solidFill>
                  <a:schemeClr val="bg1"/>
                </a:solidFill>
                <a:effectLst/>
                <a:latin typeface="IBM Plex Sans" panose="020B0503050203000203" pitchFamily="34" charset="0"/>
                <a:ea typeface="+mn-ea"/>
                <a:cs typeface="+mn-cs"/>
              </a:rPr>
              <a:t>  background: radial-gradient(transparent 85%, </a:t>
            </a:r>
            <a:r>
              <a:rPr lang="en-GB" sz="2001" b="0" i="0" kern="1200" dirty="0" err="1">
                <a:solidFill>
                  <a:schemeClr val="bg1"/>
                </a:solidFill>
                <a:effectLst/>
                <a:latin typeface="IBM Plex Sans" panose="020B0503050203000203" pitchFamily="34" charset="0"/>
                <a:ea typeface="+mn-ea"/>
                <a:cs typeface="+mn-cs"/>
              </a:rPr>
              <a:t>currentColor</a:t>
            </a:r>
            <a:r>
              <a:rPr lang="en-GB" sz="2001" b="0" i="0" kern="1200" dirty="0">
                <a:solidFill>
                  <a:schemeClr val="bg1"/>
                </a:solidFill>
                <a:effectLst/>
                <a:latin typeface="IBM Plex Sans" panose="020B0503050203000203" pitchFamily="34" charset="0"/>
                <a:ea typeface="+mn-ea"/>
                <a:cs typeface="+mn-cs"/>
              </a:rPr>
              <a:t> 0);</a:t>
            </a:r>
          </a:p>
          <a:p>
            <a:r>
              <a:rPr lang="en-GB" sz="2001" b="0" i="0" kern="1200" dirty="0">
                <a:solidFill>
                  <a:schemeClr val="bg1"/>
                </a:solidFill>
                <a:effectLst/>
                <a:latin typeface="IBM Plex Sans" panose="020B0503050203000203" pitchFamily="34" charset="0"/>
                <a:ea typeface="+mn-ea"/>
                <a:cs typeface="+mn-cs"/>
              </a:rPr>
              <a:t>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blue;</a:t>
            </a:r>
          </a:p>
          <a:p>
            <a:r>
              <a:rPr lang="en-GB" sz="2001" b="0" i="0" kern="1200" dirty="0">
                <a:solidFill>
                  <a:schemeClr val="bg1"/>
                </a:solidFill>
                <a:effectLst/>
                <a:latin typeface="IBM Plex Sans" panose="020B0503050203000203" pitchFamily="34" charset="0"/>
                <a:ea typeface="+mn-ea"/>
                <a:cs typeface="+mn-cs"/>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6684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3359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Why the variables are defined with double dash instead of hash or dollar sign for example?</a:t>
            </a:r>
          </a:p>
          <a:p>
            <a:r>
              <a:rPr lang="en-GB" sz="2001" b="0" i="0" kern="1200" dirty="0">
                <a:solidFill>
                  <a:schemeClr val="bg1"/>
                </a:solidFill>
                <a:effectLst/>
                <a:latin typeface="IBM Plex Sans" panose="020B0503050203000203" pitchFamily="34" charset="0"/>
                <a:ea typeface="+mn-ea"/>
                <a:cs typeface="+mn-cs"/>
              </a:rPr>
              <a:t>Two reasons:</a:t>
            </a:r>
          </a:p>
          <a:p>
            <a:pPr marL="457200" indent="-457200">
              <a:buAutoNum type="arabicPeriod"/>
            </a:pPr>
            <a:r>
              <a:rPr lang="en-GB" sz="2001" b="0" i="0" kern="1200" dirty="0">
                <a:solidFill>
                  <a:schemeClr val="bg1"/>
                </a:solidFill>
                <a:effectLst/>
                <a:latin typeface="IBM Plex Sans" panose="020B0503050203000203" pitchFamily="34" charset="0"/>
                <a:ea typeface="+mn-ea"/>
                <a:cs typeface="+mn-cs"/>
              </a:rPr>
              <a:t>so people can use both CSS and LESS/SASS variables (there are things CSS variables can do, that LESS/SASS variables can not)</a:t>
            </a:r>
          </a:p>
          <a:p>
            <a:pPr marL="457200" indent="-457200">
              <a:buAutoNum type="arabicPeriod"/>
            </a:pPr>
            <a:r>
              <a:rPr lang="en-GB" sz="2001" b="0" i="0" kern="1200" dirty="0">
                <a:solidFill>
                  <a:schemeClr val="bg1"/>
                </a:solidFill>
                <a:effectLst/>
                <a:latin typeface="IBM Plex Sans" panose="020B0503050203000203" pitchFamily="34" charset="0"/>
                <a:ea typeface="+mn-ea"/>
                <a:cs typeface="+mn-cs"/>
              </a:rPr>
              <a:t>It is compatible with existing CSS parsers and CSS properties can only contain letters and dashes, it also very unlikely that we will have some other properties with double dash in future (where it might clash) (apparently it came out of prefix property, with an empty prefix: `-</a:t>
            </a:r>
            <a:r>
              <a:rPr lang="en-GB" sz="2001" b="0" i="0" kern="1200" dirty="0" err="1">
                <a:solidFill>
                  <a:schemeClr val="bg1"/>
                </a:solidFill>
                <a:effectLst/>
                <a:latin typeface="IBM Plex Sans" panose="020B0503050203000203" pitchFamily="34" charset="0"/>
                <a:ea typeface="+mn-ea"/>
                <a:cs typeface="+mn-cs"/>
              </a:rPr>
              <a:t>webkit</a:t>
            </a:r>
            <a:r>
              <a:rPr lang="en-GB" sz="2001" b="0" i="0" kern="1200" dirty="0">
                <a:solidFill>
                  <a:schemeClr val="bg1"/>
                </a:solidFill>
                <a:effectLst/>
                <a:latin typeface="IBM Plex Sans" panose="020B0503050203000203" pitchFamily="34" charset="0"/>
                <a:ea typeface="+mn-ea"/>
                <a:cs typeface="+mn-cs"/>
              </a:rPr>
              <a:t>-property` then you remove the </a:t>
            </a:r>
            <a:r>
              <a:rPr lang="en-GB" sz="2001" b="0" i="0" kern="1200" dirty="0" err="1">
                <a:solidFill>
                  <a:schemeClr val="bg1"/>
                </a:solidFill>
                <a:effectLst/>
                <a:latin typeface="IBM Plex Sans" panose="020B0503050203000203" pitchFamily="34" charset="0"/>
                <a:ea typeface="+mn-ea"/>
                <a:cs typeface="+mn-cs"/>
              </a:rPr>
              <a:t>webkit</a:t>
            </a:r>
            <a:r>
              <a:rPr lang="en-GB" sz="2001" b="0" i="0" kern="1200" dirty="0">
                <a:solidFill>
                  <a:schemeClr val="bg1"/>
                </a:solidFill>
                <a:effectLst/>
                <a:latin typeface="IBM Plex Sans" panose="020B0503050203000203" pitchFamily="34" charset="0"/>
                <a:ea typeface="+mn-ea"/>
                <a:cs typeface="+mn-cs"/>
              </a:rPr>
              <a:t> and you get double dash</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481857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30823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969929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5m.</a:t>
            </a: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87820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Let’s play with what we learned so far and create following markup and styles.</a:t>
            </a:r>
          </a:p>
          <a:p>
            <a:endParaRPr lang="en-HR" dirty="0"/>
          </a:p>
          <a:p>
            <a:r>
              <a:rPr lang="en-HR" dirty="0"/>
              <a:t>Demonstrate how the image can be imported to Chrome for example and how to extract colors…</a:t>
            </a:r>
          </a:p>
          <a:p>
            <a:r>
              <a:rPr lang="en-HR" dirty="0"/>
              <a:t>Let them do it first alone, give them 30 minutes.</a:t>
            </a:r>
          </a:p>
          <a:p>
            <a:endParaRPr lang="en-HR" dirty="0"/>
          </a:p>
          <a:p>
            <a:r>
              <a:rPr lang="en-HR" b="1" dirty="0"/>
              <a:t>Stash reference: </a:t>
            </a:r>
            <a:r>
              <a:rPr lang="en-GB" b="1" dirty="0"/>
              <a:t>01-selectors-recap.html</a:t>
            </a:r>
            <a:endParaRPr lang="en-HR" b="1"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34601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And on inline styles, we can change it dynamically with JavaScript.</a:t>
            </a:r>
          </a:p>
          <a:p>
            <a:r>
              <a:rPr lang="en-GB" sz="2001" b="0" i="0" kern="1200" dirty="0">
                <a:solidFill>
                  <a:schemeClr val="bg1"/>
                </a:solidFill>
                <a:effectLst/>
                <a:latin typeface="IBM Plex Sans" panose="020B0503050203000203" pitchFamily="34" charset="0"/>
                <a:ea typeface="+mn-ea"/>
                <a:cs typeface="+mn-cs"/>
              </a:rPr>
              <a:t>And this is the key difference and most important part of it, they are live, they can be updated at any point, either by pseudo-class, or </a:t>
            </a:r>
            <a:r>
              <a:rPr lang="en-GB" sz="2001" b="0" i="0" kern="1200" dirty="0" err="1">
                <a:solidFill>
                  <a:schemeClr val="bg1"/>
                </a:solidFill>
                <a:effectLst/>
                <a:latin typeface="IBM Plex Sans" panose="020B0503050203000203" pitchFamily="34" charset="0"/>
                <a:ea typeface="+mn-ea"/>
                <a:cs typeface="+mn-cs"/>
              </a:rPr>
              <a:t>javascript</a:t>
            </a:r>
            <a:r>
              <a:rPr lang="en-GB" sz="2001" b="0" i="0" kern="1200" dirty="0">
                <a:solidFill>
                  <a:schemeClr val="bg1"/>
                </a:solidFill>
                <a:effectLst/>
                <a:latin typeface="IBM Plex Sans" panose="020B0503050203000203" pitchFamily="34" charset="0"/>
                <a:ea typeface="+mn-ea"/>
                <a:cs typeface="+mn-cs"/>
              </a:rPr>
              <a:t>, inline styles, anything.</a:t>
            </a:r>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80263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We set a 2</a:t>
            </a:r>
            <a:r>
              <a:rPr lang="en-GB" sz="2001" b="0" i="0" kern="1200" baseline="30000" dirty="0">
                <a:solidFill>
                  <a:schemeClr val="bg1"/>
                </a:solidFill>
                <a:effectLst/>
                <a:latin typeface="IBM Plex Sans" panose="020B0503050203000203" pitchFamily="34" charset="0"/>
                <a:ea typeface="+mn-ea"/>
                <a:cs typeface="+mn-cs"/>
              </a:rPr>
              <a:t>nd</a:t>
            </a:r>
            <a:r>
              <a:rPr lang="en-GB" sz="2001" b="0" i="0" kern="1200" dirty="0">
                <a:solidFill>
                  <a:schemeClr val="bg1"/>
                </a:solidFill>
                <a:effectLst/>
                <a:latin typeface="IBM Plex Sans" panose="020B0503050203000203" pitchFamily="34" charset="0"/>
                <a:ea typeface="+mn-ea"/>
                <a:cs typeface="+mn-cs"/>
              </a:rPr>
              <a:t> parameter as a fallback to where we are calling a </a:t>
            </a:r>
            <a:r>
              <a:rPr lang="en-GB" sz="2001" b="0" i="0" kern="1200" dirty="0" err="1">
                <a:solidFill>
                  <a:schemeClr val="bg1"/>
                </a:solidFill>
                <a:effectLst/>
                <a:latin typeface="IBM Plex Sans" panose="020B0503050203000203" pitchFamily="34" charset="0"/>
                <a:ea typeface="+mn-ea"/>
                <a:cs typeface="+mn-cs"/>
              </a:rPr>
              <a:t>css</a:t>
            </a:r>
            <a:r>
              <a:rPr lang="en-GB" sz="2001" b="0" i="0" kern="1200" dirty="0">
                <a:solidFill>
                  <a:schemeClr val="bg1"/>
                </a:solidFill>
                <a:effectLst/>
                <a:latin typeface="IBM Plex Sans" panose="020B0503050203000203" pitchFamily="34" charset="0"/>
                <a:ea typeface="+mn-ea"/>
                <a:cs typeface="+mn-cs"/>
              </a:rPr>
              <a:t> variable. So in case a variable is not set or does not exist, it will just take a fallback value.</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Fallback value will be considered only if the browser understands CSS variables.</a:t>
            </a:r>
          </a:p>
          <a:p>
            <a:r>
              <a:rPr lang="en-GB" sz="2001" b="0" i="0" kern="1200" dirty="0">
                <a:solidFill>
                  <a:schemeClr val="bg1"/>
                </a:solidFill>
                <a:effectLst/>
                <a:latin typeface="IBM Plex Sans" panose="020B0503050203000203" pitchFamily="34" charset="0"/>
                <a:ea typeface="+mn-ea"/>
                <a:cs typeface="+mn-cs"/>
              </a:rPr>
              <a:t>So, if we would to have another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property set with a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it would be applied on browsers that do not support </a:t>
            </a:r>
            <a:r>
              <a:rPr lang="en-GB" sz="2001" b="0" i="0" kern="1200" dirty="0" err="1">
                <a:solidFill>
                  <a:schemeClr val="bg1"/>
                </a:solidFill>
                <a:effectLst/>
                <a:latin typeface="IBM Plex Sans" panose="020B0503050203000203" pitchFamily="34" charset="0"/>
                <a:ea typeface="+mn-ea"/>
                <a:cs typeface="+mn-cs"/>
              </a:rPr>
              <a:t>css</a:t>
            </a:r>
            <a:r>
              <a:rPr lang="en-GB" sz="2001" b="0" i="0" kern="1200" dirty="0">
                <a:solidFill>
                  <a:schemeClr val="bg1"/>
                </a:solidFill>
                <a:effectLst/>
                <a:latin typeface="IBM Plex Sans" panose="020B0503050203000203" pitchFamily="34" charset="0"/>
                <a:ea typeface="+mn-ea"/>
                <a:cs typeface="+mn-cs"/>
              </a:rPr>
              <a:t> variables.</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e.g.</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red;</a:t>
            </a:r>
          </a:p>
          <a:p>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var(--blue, cyan)</a:t>
            </a:r>
          </a:p>
          <a:p>
            <a:endParaRPr lang="en-GB" sz="2001" b="0" i="0" kern="1200" dirty="0">
              <a:solidFill>
                <a:schemeClr val="bg1"/>
              </a:solidFill>
              <a:effectLst/>
              <a:latin typeface="IBM Plex Sans" panose="020B0503050203000203" pitchFamily="34" charset="0"/>
              <a:ea typeface="+mn-ea"/>
              <a:cs typeface="+mn-cs"/>
            </a:endParaRP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KEEP IN MIND:</a:t>
            </a:r>
          </a:p>
          <a:p>
            <a:r>
              <a:rPr lang="en-GB" sz="2001" b="0" i="0" kern="1200" dirty="0">
                <a:solidFill>
                  <a:schemeClr val="bg1"/>
                </a:solidFill>
                <a:effectLst/>
                <a:latin typeface="IBM Plex Sans" panose="020B0503050203000203" pitchFamily="34" charset="0"/>
                <a:ea typeface="+mn-ea"/>
                <a:cs typeface="+mn-cs"/>
              </a:rPr>
              <a:t>If we provide an invalid value to a property, at the computed-value time it will result to ‘initial’</a:t>
            </a:r>
          </a:p>
          <a:p>
            <a:r>
              <a:rPr lang="en-GB" sz="2001" b="0" i="0" kern="1200" dirty="0">
                <a:solidFill>
                  <a:schemeClr val="bg1"/>
                </a:solidFill>
                <a:effectLst/>
                <a:latin typeface="IBM Plex Sans" panose="020B0503050203000203" pitchFamily="34" charset="0"/>
                <a:ea typeface="+mn-ea"/>
                <a:cs typeface="+mn-cs"/>
              </a:rPr>
              <a:t>Meaning that background will be transparent,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will be black etc… each property has its initial value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892425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684322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10 minutes.</a:t>
            </a:r>
          </a:p>
          <a:p>
            <a:endParaRPr lang="en-HR"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Stash reference: 02-button-theming-after-variables.html</a:t>
            </a:r>
          </a:p>
          <a:p>
            <a:endParaRPr lang="en-HR" dirty="0"/>
          </a:p>
          <a:p>
            <a:r>
              <a:rPr lang="en-HR" b="1" dirty="0"/>
              <a:t>We can also set direct color via inline styles and ditch the button variant class completely.</a:t>
            </a:r>
          </a:p>
          <a:p>
            <a:r>
              <a:rPr lang="en-HR" b="1" dirty="0"/>
              <a:t>This way, we encapsulate the implmentation.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597423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Key takeaway from previous slides…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874543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Everywhere, where the outline variable is set, set the outline property to that.</a:t>
            </a:r>
          </a:p>
          <a:p>
            <a:r>
              <a:rPr lang="en-GB" sz="2001" b="0" i="0" kern="1200" dirty="0">
                <a:solidFill>
                  <a:schemeClr val="bg1"/>
                </a:solidFill>
                <a:effectLst/>
                <a:latin typeface="IBM Plex Sans" panose="020B0503050203000203" pitchFamily="34" charset="0"/>
                <a:ea typeface="+mn-ea"/>
                <a:cs typeface="+mn-cs"/>
              </a:rPr>
              <a:t>We can notice that inner div has also the same style as parent div, even though we only set it to the parent div.</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This is because </a:t>
            </a:r>
            <a:r>
              <a:rPr lang="en-GB" sz="2001" b="0" i="0" kern="1200" dirty="0" err="1">
                <a:solidFill>
                  <a:schemeClr val="bg1"/>
                </a:solidFill>
                <a:effectLst/>
                <a:latin typeface="IBM Plex Sans" panose="020B0503050203000203" pitchFamily="34" charset="0"/>
                <a:ea typeface="+mn-ea"/>
                <a:cs typeface="+mn-cs"/>
              </a:rPr>
              <a:t>css</a:t>
            </a:r>
            <a:r>
              <a:rPr lang="en-GB" sz="2001" b="0" i="0" kern="1200" dirty="0">
                <a:solidFill>
                  <a:schemeClr val="bg1"/>
                </a:solidFill>
                <a:effectLst/>
                <a:latin typeface="IBM Plex Sans" panose="020B0503050203000203" pitchFamily="34" charset="0"/>
                <a:ea typeface="+mn-ea"/>
                <a:cs typeface="+mn-cs"/>
              </a:rPr>
              <a:t> variables are inherited properties.</a:t>
            </a:r>
          </a:p>
          <a:p>
            <a:pPr lvl="0">
              <a:buClr>
                <a:schemeClr val="tx1"/>
              </a:buClr>
            </a:pPr>
            <a:r>
              <a:rPr lang="en-US" sz="2000" dirty="0"/>
              <a:t>Which can be quite useful. For example, we can set them on HTML element and access them on any element.</a:t>
            </a:r>
          </a:p>
          <a:p>
            <a:pPr lvl="0">
              <a:buClr>
                <a:schemeClr val="tx1"/>
              </a:buClr>
            </a:pPr>
            <a:endParaRPr lang="en-US" sz="2000" dirty="0"/>
          </a:p>
          <a:p>
            <a:pPr lvl="0">
              <a:buClr>
                <a:schemeClr val="tx1"/>
              </a:buClr>
            </a:pPr>
            <a:r>
              <a:rPr lang="en-US" sz="2000" b="1" dirty="0"/>
              <a:t>The outline property</a:t>
            </a:r>
          </a:p>
          <a:p>
            <a:pPr lvl="0">
              <a:buClr>
                <a:schemeClr val="tx1"/>
              </a:buClr>
            </a:pPr>
            <a:r>
              <a:rPr lang="en-US" sz="2000" b="1" dirty="0"/>
              <a:t>WE did not cover it so far, so here is an explanation;</a:t>
            </a:r>
          </a:p>
          <a:p>
            <a:pPr marL="0" marR="0" lvl="0" indent="0" algn="l" defTabSz="1829349" rtl="0" eaLnBrk="1" fontAlgn="auto" latinLnBrk="0" hangingPunct="1">
              <a:lnSpc>
                <a:spcPct val="100000"/>
              </a:lnSpc>
              <a:spcBef>
                <a:spcPts val="1200"/>
              </a:spcBef>
              <a:spcAft>
                <a:spcPts val="0"/>
              </a:spcAft>
              <a:buClr>
                <a:schemeClr val="tx1"/>
              </a:buClr>
              <a:buSzTx/>
              <a:buFontTx/>
              <a:buNone/>
              <a:tabLst/>
              <a:defRPr/>
            </a:pPr>
            <a:r>
              <a:rPr lang="en-GB" dirty="0"/>
              <a:t>An outline is a line that is drawn around elements, outside the borders, to make the element "stand out".</a:t>
            </a:r>
          </a:p>
          <a:p>
            <a:pPr marL="0" marR="0" lvl="0" indent="0" algn="l" defTabSz="1829349" rtl="0" eaLnBrk="1" fontAlgn="auto" latinLnBrk="0" hangingPunct="1">
              <a:lnSpc>
                <a:spcPct val="100000"/>
              </a:lnSpc>
              <a:spcBef>
                <a:spcPts val="1200"/>
              </a:spcBef>
              <a:spcAft>
                <a:spcPts val="0"/>
              </a:spcAft>
              <a:buClr>
                <a:schemeClr val="tx1"/>
              </a:buClr>
              <a:buSzTx/>
              <a:buFontTx/>
              <a:buNone/>
              <a:tabLst/>
              <a:defRPr/>
            </a:pPr>
            <a:r>
              <a:rPr lang="en-US" sz="2000" b="0" dirty="0"/>
              <a:t>Outlines differ from borders! Unlike border, the outline is drawn outside the element's border, and may overlap other content. Also, the outline is NOT a part of the element's dimensions; the element's total width and height is not affected by the width of the outline.</a:t>
            </a:r>
          </a:p>
          <a:p>
            <a:pPr marL="0" marR="0" lvl="0" indent="0" algn="l" defTabSz="1829349" rtl="0" eaLnBrk="1" fontAlgn="auto" latinLnBrk="0" hangingPunct="1">
              <a:lnSpc>
                <a:spcPct val="100000"/>
              </a:lnSpc>
              <a:spcBef>
                <a:spcPts val="1200"/>
              </a:spcBef>
              <a:spcAft>
                <a:spcPts val="0"/>
              </a:spcAft>
              <a:buClr>
                <a:schemeClr val="tx1"/>
              </a:buClr>
              <a:buSzTx/>
              <a:buFontTx/>
              <a:buNone/>
              <a:tabLst/>
              <a:defRPr/>
            </a:pPr>
            <a:r>
              <a:rPr lang="en-US" sz="2000" b="0" dirty="0"/>
              <a:t>Rest is pretty much similar like border, its also a shorthand for width, style and color.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49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761506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And because inheritance always has lower precedence than explicitly referencing the element (even with the zero specificity of the star selector), if you haven't set the outline variable explicitly on the element, then it will just be initial which means no value, the declaration will not be applied.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50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868684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216387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Let them do it first alone, give them 5 minutes.</a:t>
            </a:r>
          </a:p>
          <a:p>
            <a:endParaRPr lang="en-HR" dirty="0"/>
          </a:p>
          <a:p>
            <a:r>
              <a:rPr lang="en-GB" b="1" dirty="0"/>
              <a:t>Stash reference: 03-border-with-variable.html</a:t>
            </a:r>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872548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764748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dirty="0"/>
              <a:t>Explain how CSS works, what is applied by default nature of 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298212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0" dirty="0"/>
              <a:t>CSS Variables values are basically token lists.</a:t>
            </a:r>
          </a:p>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465910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739639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We can do anything to pure data, if its just numbers we can always convert them to anything we want.</a:t>
            </a:r>
          </a:p>
          <a:p>
            <a:r>
              <a:rPr lang="en-GB" sz="2001" b="0" i="0" kern="1200" dirty="0">
                <a:solidFill>
                  <a:schemeClr val="bg1"/>
                </a:solidFill>
                <a:effectLst/>
                <a:latin typeface="IBM Plex Sans" panose="020B0503050203000203" pitchFamily="34" charset="0"/>
                <a:ea typeface="+mn-ea"/>
                <a:cs typeface="+mn-cs"/>
              </a:rPr>
              <a:t>If its CSS value, like 10px, you cant do very much with it (in terms of using it in calc etc)</a:t>
            </a:r>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666162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Keep in mind that we can also have internal/local </a:t>
            </a:r>
            <a:r>
              <a:rPr lang="en-GB" sz="2001" b="0" i="0" kern="1200" dirty="0" err="1">
                <a:solidFill>
                  <a:schemeClr val="bg1"/>
                </a:solidFill>
                <a:effectLst/>
                <a:latin typeface="IBM Plex Sans" panose="020B0503050203000203" pitchFamily="34" charset="0"/>
                <a:ea typeface="+mn-ea"/>
                <a:cs typeface="+mn-cs"/>
              </a:rPr>
              <a:t>varibles</a:t>
            </a:r>
            <a:r>
              <a:rPr lang="en-GB" sz="2001" b="0" i="0" kern="1200" dirty="0">
                <a:solidFill>
                  <a:schemeClr val="bg1"/>
                </a:solidFill>
                <a:effectLst/>
                <a:latin typeface="IBM Plex Sans" panose="020B0503050203000203" pitchFamily="34" charset="0"/>
                <a:ea typeface="+mn-ea"/>
                <a:cs typeface="+mn-cs"/>
              </a:rPr>
              <a:t> that then developer an take advantage off, from outside of the component.</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Example:</a:t>
            </a:r>
          </a:p>
          <a:p>
            <a:r>
              <a:rPr lang="en-GB" sz="2001" b="0" i="0" kern="1200" dirty="0">
                <a:solidFill>
                  <a:schemeClr val="bg1"/>
                </a:solidFill>
                <a:effectLst/>
                <a:latin typeface="IBM Plex Sans" panose="020B0503050203000203" pitchFamily="34" charset="0"/>
                <a:ea typeface="+mn-ea"/>
                <a:cs typeface="+mn-cs"/>
              </a:rPr>
              <a:t> &lt;button style="--</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cyan"&gt;Click me&lt;/button&gt;</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button {</a:t>
            </a:r>
          </a:p>
          <a:p>
            <a:r>
              <a:rPr lang="en-GB" sz="2001" b="0" i="0" kern="1200" dirty="0">
                <a:solidFill>
                  <a:schemeClr val="bg1"/>
                </a:solidFill>
                <a:effectLst/>
                <a:latin typeface="IBM Plex Sans" panose="020B0503050203000203" pitchFamily="34" charset="0"/>
                <a:ea typeface="+mn-ea"/>
                <a:cs typeface="+mn-cs"/>
              </a:rPr>
              <a:t>  --col: var(--</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black);</a:t>
            </a:r>
          </a:p>
          <a:p>
            <a:r>
              <a:rPr lang="en-GB" sz="2001" b="0" i="0" kern="1200" dirty="0">
                <a:solidFill>
                  <a:schemeClr val="bg1"/>
                </a:solidFill>
                <a:effectLst/>
                <a:latin typeface="IBM Plex Sans" panose="020B0503050203000203" pitchFamily="34" charset="0"/>
                <a:ea typeface="+mn-ea"/>
                <a:cs typeface="+mn-cs"/>
              </a:rPr>
              <a:t>  border: 3px solid var(--col);</a:t>
            </a:r>
          </a:p>
          <a:p>
            <a:r>
              <a:rPr lang="en-GB" sz="2001" b="0" i="0" kern="1200" dirty="0">
                <a:solidFill>
                  <a:schemeClr val="bg1"/>
                </a:solidFill>
                <a:effectLst/>
                <a:latin typeface="IBM Plex Sans" panose="020B0503050203000203" pitchFamily="34" charset="0"/>
                <a:ea typeface="+mn-ea"/>
                <a:cs typeface="+mn-cs"/>
              </a:rPr>
              <a:t>  background: transparent;</a:t>
            </a:r>
          </a:p>
          <a:p>
            <a:r>
              <a:rPr lang="en-GB" sz="2001" b="0" i="0" kern="1200" dirty="0">
                <a:solidFill>
                  <a:schemeClr val="bg1"/>
                </a:solidFill>
                <a:effectLst/>
                <a:latin typeface="IBM Plex Sans" panose="020B0503050203000203" pitchFamily="34" charset="0"/>
                <a:ea typeface="+mn-ea"/>
                <a:cs typeface="+mn-cs"/>
              </a:rPr>
              <a:t>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var(--col);</a:t>
            </a:r>
          </a:p>
          <a:p>
            <a:r>
              <a:rPr lang="en-GB" sz="2001" b="0" i="0" kern="1200" dirty="0">
                <a:solidFill>
                  <a:schemeClr val="bg1"/>
                </a:solidFill>
                <a:effectLst/>
                <a:latin typeface="IBM Plex Sans" panose="020B0503050203000203" pitchFamily="34" charset="0"/>
                <a:ea typeface="+mn-ea"/>
                <a:cs typeface="+mn-cs"/>
              </a:rPr>
              <a:t>}</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err="1">
                <a:solidFill>
                  <a:schemeClr val="bg1"/>
                </a:solidFill>
                <a:effectLst/>
                <a:latin typeface="IBM Plex Sans" panose="020B0503050203000203" pitchFamily="34" charset="0"/>
                <a:ea typeface="+mn-ea"/>
                <a:cs typeface="+mn-cs"/>
              </a:rPr>
              <a:t>button:hover</a:t>
            </a:r>
            <a:r>
              <a:rPr lang="en-GB" sz="2001" b="0" i="0" kern="1200" dirty="0">
                <a:solidFill>
                  <a:schemeClr val="bg1"/>
                </a:solidFill>
                <a:effectLst/>
                <a:latin typeface="IBM Plex Sans" panose="020B0503050203000203" pitchFamily="34" charset="0"/>
                <a:ea typeface="+mn-ea"/>
                <a:cs typeface="+mn-cs"/>
              </a:rPr>
              <a:t> {</a:t>
            </a:r>
          </a:p>
          <a:p>
            <a:r>
              <a:rPr lang="en-GB" sz="2001" b="0" i="0" kern="1200" dirty="0">
                <a:solidFill>
                  <a:schemeClr val="bg1"/>
                </a:solidFill>
                <a:effectLst/>
                <a:latin typeface="IBM Plex Sans" panose="020B0503050203000203" pitchFamily="34" charset="0"/>
                <a:ea typeface="+mn-ea"/>
                <a:cs typeface="+mn-cs"/>
              </a:rPr>
              <a:t>  background: var(--col);</a:t>
            </a:r>
          </a:p>
          <a:p>
            <a:r>
              <a:rPr lang="en-GB" sz="2001" b="0" i="0" kern="1200" dirty="0">
                <a:solidFill>
                  <a:schemeClr val="bg1"/>
                </a:solidFill>
                <a:effectLst/>
                <a:latin typeface="IBM Plex Sans" panose="020B0503050203000203" pitchFamily="34" charset="0"/>
                <a:ea typeface="+mn-ea"/>
                <a:cs typeface="+mn-cs"/>
              </a:rPr>
              <a:t>  </a:t>
            </a:r>
            <a:r>
              <a:rPr lang="en-GB" sz="2001" b="0" i="0" kern="1200" dirty="0" err="1">
                <a:solidFill>
                  <a:schemeClr val="bg1"/>
                </a:solidFill>
                <a:effectLst/>
                <a:latin typeface="IBM Plex Sans" panose="020B0503050203000203" pitchFamily="34" charset="0"/>
                <a:ea typeface="+mn-ea"/>
                <a:cs typeface="+mn-cs"/>
              </a:rPr>
              <a:t>color</a:t>
            </a:r>
            <a:r>
              <a:rPr lang="en-GB" sz="2001" b="0" i="0" kern="1200" dirty="0">
                <a:solidFill>
                  <a:schemeClr val="bg1"/>
                </a:solidFill>
                <a:effectLst/>
                <a:latin typeface="IBM Plex Sans" panose="020B0503050203000203" pitchFamily="34" charset="0"/>
                <a:ea typeface="+mn-ea"/>
                <a:cs typeface="+mn-cs"/>
              </a:rPr>
              <a:t>: white;</a:t>
            </a:r>
          </a:p>
          <a:p>
            <a:r>
              <a:rPr lang="en-GB" sz="2001" b="0" i="0" kern="1200" dirty="0">
                <a:solidFill>
                  <a:schemeClr val="bg1"/>
                </a:solidFill>
                <a:effectLst/>
                <a:latin typeface="IBM Plex Sans" panose="020B0503050203000203" pitchFamily="34" charset="0"/>
                <a:ea typeface="+mn-ea"/>
                <a:cs typeface="+mn-cs"/>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57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477249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We did not yet covered media queries, but we will in few days…</a:t>
            </a:r>
          </a:p>
          <a:p>
            <a:r>
              <a:rPr lang="en-GB" sz="2001" b="0" i="0" kern="1200" dirty="0">
                <a:solidFill>
                  <a:schemeClr val="bg1"/>
                </a:solidFill>
                <a:effectLst/>
                <a:latin typeface="IBM Plex Sans" panose="020B0503050203000203" pitchFamily="34" charset="0"/>
                <a:ea typeface="+mn-ea"/>
                <a:cs typeface="+mn-cs"/>
              </a:rPr>
              <a:t>Explain in short what does the code above do really.</a:t>
            </a:r>
          </a:p>
          <a:p>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This can also be easily achieved with SASS variables as well.</a:t>
            </a:r>
          </a:p>
        </p:txBody>
      </p:sp>
      <p:sp>
        <p:nvSpPr>
          <p:cNvPr id="4" name="Slide Number Placeholder 3"/>
          <p:cNvSpPr>
            <a:spLocks noGrp="1"/>
          </p:cNvSpPr>
          <p:nvPr>
            <p:ph type="sldNum" sz="quarter" idx="5"/>
          </p:nvPr>
        </p:nvSpPr>
        <p:spPr/>
        <p:txBody>
          <a:bodyPr/>
          <a:lstStyle/>
          <a:p>
            <a:fld id="{6E2E38B8-B0B4-AD41-AC6E-B781F46A9FD3}" type="slidenum">
              <a:rPr lang="en-US" smtClean="0"/>
              <a:pPr/>
              <a:t>58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003903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In this example, we can see how to create custom “property names” for a shorthand when defining a box shadow.</a:t>
            </a:r>
          </a:p>
          <a:p>
            <a:r>
              <a:rPr lang="en-GB" sz="2001" b="0" i="0" kern="1200" dirty="0">
                <a:solidFill>
                  <a:schemeClr val="bg1"/>
                </a:solidFill>
                <a:effectLst/>
                <a:latin typeface="IBM Plex Sans" panose="020B0503050203000203" pitchFamily="34" charset="0"/>
                <a:ea typeface="+mn-ea"/>
                <a:cs typeface="+mn-cs"/>
              </a:rPr>
              <a:t>For this to work, we simply need to apply BLUR and we can also tweak any other variable locally then as well.</a:t>
            </a:r>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6097801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This can be useful as well when it comes to JS manipulation, so applying some content before/after via inline styling.</a:t>
            </a:r>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653426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20087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90715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76095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6614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25947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a:p>
            <a:pPr lvl="1"/>
            <a:r>
              <a:rPr lang="en-US" dirty="0"/>
              <a:t>1</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3.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2.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82.xml"/><Relationship Id="rId4" Type="http://schemas.openxmlformats.org/officeDocument/2006/relationships/image" Target="../media/image37.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2.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82.xml"/><Relationship Id="rId4" Type="http://schemas.openxmlformats.org/officeDocument/2006/relationships/image" Target="../media/image37.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82.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8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cssspecificity.com/" TargetMode="External"/><Relationship Id="rId7" Type="http://schemas.openxmlformats.org/officeDocument/2006/relationships/hyperlink" Target="https://developer.mozilla.org/en-US/docs/Web/CSS/Using_CSS_custom_properties" TargetMode="External"/><Relationship Id="rId2" Type="http://schemas.openxmlformats.org/officeDocument/2006/relationships/notesSlide" Target="../notesSlides/notesSlide57.xml"/><Relationship Id="rId1" Type="http://schemas.openxmlformats.org/officeDocument/2006/relationships/slideLayout" Target="../slideLayouts/slideLayout82.xml"/><Relationship Id="rId6" Type="http://schemas.openxmlformats.org/officeDocument/2006/relationships/hyperlink" Target="https://www.w3schools.com/cssref/css_units.asp" TargetMode="External"/><Relationship Id="rId5" Type="http://schemas.openxmlformats.org/officeDocument/2006/relationships/hyperlink" Target="https://developer.mozilla.org/en-US/docs/Learn/CSS/Building_blocks/Values_and_units" TargetMode="External"/><Relationship Id="rId4" Type="http://schemas.openxmlformats.org/officeDocument/2006/relationships/hyperlink" Target="https://specificity.keegan.st/" TargetMode="External"/><Relationship Id="rId9"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Introduction to CSS</a:t>
            </a:r>
            <a:br>
              <a:rPr lang="en-US" sz="3600" dirty="0"/>
            </a:br>
            <a:r>
              <a:rPr lang="en-US" sz="3600" dirty="0">
                <a:solidFill>
                  <a:schemeClr val="tx1"/>
                </a:solidFill>
              </a:rPr>
              <a:t>28.06.2021.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And now?</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On line 3.</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DD3455F4-3381-C043-BFD7-600311DC280D}"/>
              </a:ext>
            </a:extLst>
          </p:cNvPr>
          <p:cNvPicPr>
            <a:picLocks noChangeAspect="1"/>
          </p:cNvPicPr>
          <p:nvPr/>
        </p:nvPicPr>
        <p:blipFill>
          <a:blip r:embed="rId3"/>
          <a:stretch>
            <a:fillRect/>
          </a:stretch>
        </p:blipFill>
        <p:spPr>
          <a:xfrm>
            <a:off x="1060173" y="3226696"/>
            <a:ext cx="7023653" cy="3843131"/>
          </a:xfrm>
          <a:prstGeom prst="rect">
            <a:avLst/>
          </a:prstGeom>
        </p:spPr>
      </p:pic>
    </p:spTree>
    <p:extLst>
      <p:ext uri="{BB962C8B-B14F-4D97-AF65-F5344CB8AC3E}">
        <p14:creationId xmlns:p14="http://schemas.microsoft.com/office/powerpoint/2010/main" val="13545339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And now?</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3DC6CFB6-EAF8-B04C-BEAB-587864E716D0}"/>
              </a:ext>
            </a:extLst>
          </p:cNvPr>
          <p:cNvPicPr>
            <a:picLocks noChangeAspect="1"/>
          </p:cNvPicPr>
          <p:nvPr/>
        </p:nvPicPr>
        <p:blipFill>
          <a:blip r:embed="rId3"/>
          <a:stretch>
            <a:fillRect/>
          </a:stretch>
        </p:blipFill>
        <p:spPr>
          <a:xfrm>
            <a:off x="1060173" y="3226696"/>
            <a:ext cx="7023653" cy="3843131"/>
          </a:xfrm>
          <a:prstGeom prst="rect">
            <a:avLst/>
          </a:prstGeom>
        </p:spPr>
      </p:pic>
    </p:spTree>
    <p:extLst>
      <p:ext uri="{BB962C8B-B14F-4D97-AF65-F5344CB8AC3E}">
        <p14:creationId xmlns:p14="http://schemas.microsoft.com/office/powerpoint/2010/main" val="3926370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And now?</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On line 1.</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3DC6CFB6-EAF8-B04C-BEAB-587864E716D0}"/>
              </a:ext>
            </a:extLst>
          </p:cNvPr>
          <p:cNvPicPr>
            <a:picLocks noChangeAspect="1"/>
          </p:cNvPicPr>
          <p:nvPr/>
        </p:nvPicPr>
        <p:blipFill>
          <a:blip r:embed="rId3"/>
          <a:stretch>
            <a:fillRect/>
          </a:stretch>
        </p:blipFill>
        <p:spPr>
          <a:xfrm>
            <a:off x="1060173" y="3226696"/>
            <a:ext cx="7023653" cy="3843131"/>
          </a:xfrm>
          <a:prstGeom prst="rect">
            <a:avLst/>
          </a:prstGeom>
        </p:spPr>
      </p:pic>
    </p:spTree>
    <p:extLst>
      <p:ext uri="{BB962C8B-B14F-4D97-AF65-F5344CB8AC3E}">
        <p14:creationId xmlns:p14="http://schemas.microsoft.com/office/powerpoint/2010/main" val="3275494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US" dirty="0"/>
              <a:t>Selector Specificity</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The origin and sorting order of CSS helps browsers to determine which rules win out over others. </a:t>
            </a:r>
          </a:p>
          <a:p>
            <a:pPr lvl="0">
              <a:buClr>
                <a:schemeClr val="tx1"/>
              </a:buClr>
            </a:pPr>
            <a:r>
              <a:rPr lang="en-US" sz="3200" dirty="0"/>
              <a:t>When one of those methods completely fails, there is a conflict as to which CSS rule should be applied. </a:t>
            </a:r>
          </a:p>
          <a:p>
            <a:pPr lvl="0">
              <a:buClr>
                <a:schemeClr val="tx1"/>
              </a:buClr>
            </a:pPr>
            <a:endParaRPr lang="en-US" sz="3200" dirty="0"/>
          </a:p>
          <a:p>
            <a:pPr lvl="0">
              <a:buClr>
                <a:schemeClr val="tx1"/>
              </a:buClr>
            </a:pPr>
            <a:r>
              <a:rPr lang="en-US" sz="3200" dirty="0"/>
              <a:t>CSS has in place a way to deal with those conflicts: </a:t>
            </a:r>
            <a:r>
              <a:rPr lang="en-US" sz="3200" b="1" dirty="0"/>
              <a:t>the specificity of the CSS selector</a:t>
            </a:r>
            <a:r>
              <a:rPr lang="en-US" sz="3200" dirty="0"/>
              <a:t>. </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9" name="Picture 8" descr="Text&#10;&#10;Description automatically generated">
            <a:extLst>
              <a:ext uri="{FF2B5EF4-FFF2-40B4-BE49-F238E27FC236}">
                <a16:creationId xmlns:a16="http://schemas.microsoft.com/office/drawing/2014/main" id="{E7CDCB2F-739C-974D-BBB3-ACA1447528E0}"/>
              </a:ext>
            </a:extLst>
          </p:cNvPr>
          <p:cNvPicPr>
            <a:picLocks noChangeAspect="1"/>
          </p:cNvPicPr>
          <p:nvPr/>
        </p:nvPicPr>
        <p:blipFill>
          <a:blip r:embed="rId3"/>
          <a:stretch>
            <a:fillRect/>
          </a:stretch>
        </p:blipFill>
        <p:spPr>
          <a:xfrm>
            <a:off x="675079" y="3191913"/>
            <a:ext cx="7793842" cy="3912698"/>
          </a:xfrm>
          <a:prstGeom prst="rect">
            <a:avLst/>
          </a:prstGeom>
        </p:spPr>
      </p:pic>
    </p:spTree>
    <p:extLst>
      <p:ext uri="{BB962C8B-B14F-4D97-AF65-F5344CB8AC3E}">
        <p14:creationId xmlns:p14="http://schemas.microsoft.com/office/powerpoint/2010/main" val="30190840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17AC-AA06-4C4A-9ED6-9DB0FBB4E74F}"/>
              </a:ext>
            </a:extLst>
          </p:cNvPr>
          <p:cNvSpPr>
            <a:spLocks noGrp="1"/>
          </p:cNvSpPr>
          <p:nvPr>
            <p:ph type="title"/>
          </p:nvPr>
        </p:nvSpPr>
        <p:spPr/>
        <p:txBody>
          <a:bodyPr/>
          <a:lstStyle/>
          <a:p>
            <a:r>
              <a:rPr lang="en-US" dirty="0"/>
              <a:t>Selector Specificity: table</a:t>
            </a:r>
            <a:endParaRPr lang="en-HR" dirty="0"/>
          </a:p>
        </p:txBody>
      </p:sp>
      <p:sp>
        <p:nvSpPr>
          <p:cNvPr id="3" name="Footer Placeholder 2">
            <a:extLst>
              <a:ext uri="{FF2B5EF4-FFF2-40B4-BE49-F238E27FC236}">
                <a16:creationId xmlns:a16="http://schemas.microsoft.com/office/drawing/2014/main" id="{5ADDFDC2-40ED-9C42-8A58-FFCBDCE0366B}"/>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AAC6D577-04BC-2C47-ADA9-706E127F1024}"/>
              </a:ext>
            </a:extLst>
          </p:cNvPr>
          <p:cNvSpPr>
            <a:spLocks noGrp="1"/>
          </p:cNvSpPr>
          <p:nvPr>
            <p:ph type="sldNum" sz="quarter" idx="11"/>
          </p:nvPr>
        </p:nvSpPr>
        <p:spPr/>
        <p:txBody>
          <a:bodyPr/>
          <a:lstStyle/>
          <a:p>
            <a:fld id="{59395FB3-9C97-154F-86B2-7E381B951268}" type="slidenum">
              <a:rPr lang="en-US" smtClean="0"/>
              <a:pPr/>
              <a:t>14</a:t>
            </a:fld>
            <a:endParaRPr lang="en-US" dirty="0"/>
          </a:p>
        </p:txBody>
      </p:sp>
      <p:graphicFrame>
        <p:nvGraphicFramePr>
          <p:cNvPr id="5" name="Table 6">
            <a:extLst>
              <a:ext uri="{FF2B5EF4-FFF2-40B4-BE49-F238E27FC236}">
                <a16:creationId xmlns:a16="http://schemas.microsoft.com/office/drawing/2014/main" id="{FE661FA6-DD6D-4941-94E2-3306E1E8259E}"/>
              </a:ext>
            </a:extLst>
          </p:cNvPr>
          <p:cNvGraphicFramePr>
            <a:graphicFrameLocks noGrp="1"/>
          </p:cNvGraphicFramePr>
          <p:nvPr>
            <p:extLst>
              <p:ext uri="{D42A27DB-BD31-4B8C-83A1-F6EECF244321}">
                <p14:modId xmlns:p14="http://schemas.microsoft.com/office/powerpoint/2010/main" val="3145387438"/>
              </p:ext>
            </p:extLst>
          </p:nvPr>
        </p:nvGraphicFramePr>
        <p:xfrm>
          <a:off x="877289" y="2320643"/>
          <a:ext cx="16533421" cy="6062159"/>
        </p:xfrm>
        <a:graphic>
          <a:graphicData uri="http://schemas.openxmlformats.org/drawingml/2006/table">
            <a:tbl>
              <a:tblPr firstRow="1" bandRow="1">
                <a:tableStyleId>{69012ECD-51FC-41F1-AA8D-1B2483CD663E}</a:tableStyleId>
              </a:tblPr>
              <a:tblGrid>
                <a:gridCol w="3100836">
                  <a:extLst>
                    <a:ext uri="{9D8B030D-6E8A-4147-A177-3AD203B41FA5}">
                      <a16:colId xmlns:a16="http://schemas.microsoft.com/office/drawing/2014/main" val="402890467"/>
                    </a:ext>
                  </a:extLst>
                </a:gridCol>
                <a:gridCol w="3564191">
                  <a:extLst>
                    <a:ext uri="{9D8B030D-6E8A-4147-A177-3AD203B41FA5}">
                      <a16:colId xmlns:a16="http://schemas.microsoft.com/office/drawing/2014/main" val="3977150360"/>
                    </a:ext>
                  </a:extLst>
                </a:gridCol>
                <a:gridCol w="9868394">
                  <a:extLst>
                    <a:ext uri="{9D8B030D-6E8A-4147-A177-3AD203B41FA5}">
                      <a16:colId xmlns:a16="http://schemas.microsoft.com/office/drawing/2014/main" val="1981261211"/>
                    </a:ext>
                  </a:extLst>
                </a:gridCol>
              </a:tblGrid>
              <a:tr h="370840">
                <a:tc>
                  <a:txBody>
                    <a:bodyPr/>
                    <a:lstStyle/>
                    <a:p>
                      <a:pPr algn="ctr">
                        <a:lnSpc>
                          <a:spcPct val="150000"/>
                        </a:lnSpc>
                      </a:pPr>
                      <a:r>
                        <a:rPr lang="en-HR" dirty="0"/>
                        <a:t>Selector</a:t>
                      </a:r>
                    </a:p>
                  </a:txBody>
                  <a:tcPr/>
                </a:tc>
                <a:tc>
                  <a:txBody>
                    <a:bodyPr/>
                    <a:lstStyle/>
                    <a:p>
                      <a:pPr algn="ctr">
                        <a:lnSpc>
                          <a:spcPct val="150000"/>
                        </a:lnSpc>
                      </a:pPr>
                      <a:r>
                        <a:rPr lang="en-HR" dirty="0"/>
                        <a:t>Specificity</a:t>
                      </a:r>
                    </a:p>
                  </a:txBody>
                  <a:tcPr/>
                </a:tc>
                <a:tc>
                  <a:txBody>
                    <a:bodyPr/>
                    <a:lstStyle/>
                    <a:p>
                      <a:pPr>
                        <a:lnSpc>
                          <a:spcPct val="150000"/>
                        </a:lnSpc>
                      </a:pPr>
                      <a:r>
                        <a:rPr lang="en-HR" dirty="0"/>
                        <a:t>Description</a:t>
                      </a:r>
                    </a:p>
                  </a:txBody>
                  <a:tcPr/>
                </a:tc>
                <a:extLst>
                  <a:ext uri="{0D108BD9-81ED-4DB2-BD59-A6C34878D82A}">
                    <a16:rowId xmlns:a16="http://schemas.microsoft.com/office/drawing/2014/main" val="3048988857"/>
                  </a:ext>
                </a:extLst>
              </a:tr>
              <a:tr h="370840">
                <a:tc>
                  <a:txBody>
                    <a:bodyPr/>
                    <a:lstStyle/>
                    <a:p>
                      <a:pPr algn="ctr">
                        <a:lnSpc>
                          <a:spcPct val="150000"/>
                        </a:lnSpc>
                      </a:pPr>
                      <a:r>
                        <a:rPr lang="en-HR" dirty="0"/>
                        <a:t>*</a:t>
                      </a:r>
                    </a:p>
                  </a:txBody>
                  <a:tcPr anchor="ctr"/>
                </a:tc>
                <a:tc>
                  <a:txBody>
                    <a:bodyPr/>
                    <a:lstStyle/>
                    <a:p>
                      <a:pPr algn="ctr">
                        <a:lnSpc>
                          <a:spcPct val="150000"/>
                        </a:lnSpc>
                      </a:pPr>
                      <a:r>
                        <a:rPr lang="en-HR" dirty="0"/>
                        <a:t>0-0-0</a:t>
                      </a:r>
                    </a:p>
                  </a:txBody>
                  <a:tcPr anchor="ctr"/>
                </a:tc>
                <a:tc>
                  <a:txBody>
                    <a:bodyPr/>
                    <a:lstStyle/>
                    <a:p>
                      <a:pPr>
                        <a:lnSpc>
                          <a:spcPct val="150000"/>
                        </a:lnSpc>
                      </a:pPr>
                      <a:r>
                        <a:rPr lang="en-GB" sz="2000" dirty="0"/>
                        <a:t>w</a:t>
                      </a:r>
                      <a:r>
                        <a:rPr lang="en-HR" sz="2000" dirty="0"/>
                        <a:t>ild card/universal selector, selects everything</a:t>
                      </a:r>
                    </a:p>
                  </a:txBody>
                  <a:tcPr anchor="ctr"/>
                </a:tc>
                <a:extLst>
                  <a:ext uri="{0D108BD9-81ED-4DB2-BD59-A6C34878D82A}">
                    <a16:rowId xmlns:a16="http://schemas.microsoft.com/office/drawing/2014/main" val="1099796895"/>
                  </a:ext>
                </a:extLst>
              </a:tr>
              <a:tr h="370840">
                <a:tc>
                  <a:txBody>
                    <a:bodyPr/>
                    <a:lstStyle/>
                    <a:p>
                      <a:pPr algn="ctr">
                        <a:lnSpc>
                          <a:spcPct val="150000"/>
                        </a:lnSpc>
                      </a:pPr>
                      <a:r>
                        <a:rPr lang="en-HR" dirty="0"/>
                        <a:t>h1</a:t>
                      </a:r>
                    </a:p>
                  </a:txBody>
                  <a:tcPr anchor="ctr"/>
                </a:tc>
                <a:tc>
                  <a:txBody>
                    <a:bodyPr/>
                    <a:lstStyle/>
                    <a:p>
                      <a:pPr algn="ctr">
                        <a:lnSpc>
                          <a:spcPct val="150000"/>
                        </a:lnSpc>
                      </a:pPr>
                      <a:r>
                        <a:rPr lang="en-HR" dirty="0"/>
                        <a:t>0-0-1</a:t>
                      </a:r>
                    </a:p>
                  </a:txBody>
                  <a:tcPr anchor="ctr"/>
                </a:tc>
                <a:tc>
                  <a:txBody>
                    <a:bodyPr/>
                    <a:lstStyle/>
                    <a:p>
                      <a:pPr>
                        <a:lnSpc>
                          <a:spcPct val="150000"/>
                        </a:lnSpc>
                      </a:pPr>
                      <a:r>
                        <a:rPr lang="en-GB" sz="2000" dirty="0"/>
                        <a:t>e</a:t>
                      </a:r>
                      <a:r>
                        <a:rPr lang="en-HR" sz="2000" dirty="0"/>
                        <a:t>lement selector</a:t>
                      </a:r>
                    </a:p>
                  </a:txBody>
                  <a:tcPr anchor="ctr"/>
                </a:tc>
                <a:extLst>
                  <a:ext uri="{0D108BD9-81ED-4DB2-BD59-A6C34878D82A}">
                    <a16:rowId xmlns:a16="http://schemas.microsoft.com/office/drawing/2014/main" val="2369491254"/>
                  </a:ext>
                </a:extLst>
              </a:tr>
              <a:tr h="370840">
                <a:tc>
                  <a:txBody>
                    <a:bodyPr/>
                    <a:lstStyle/>
                    <a:p>
                      <a:pPr algn="ctr">
                        <a:lnSpc>
                          <a:spcPct val="150000"/>
                        </a:lnSpc>
                      </a:pPr>
                      <a:r>
                        <a:rPr lang="en-HR" dirty="0"/>
                        <a:t>.title</a:t>
                      </a:r>
                    </a:p>
                  </a:txBody>
                  <a:tcPr anchor="ctr"/>
                </a:tc>
                <a:tc>
                  <a:txBody>
                    <a:bodyPr/>
                    <a:lstStyle/>
                    <a:p>
                      <a:pPr algn="ctr">
                        <a:lnSpc>
                          <a:spcPct val="150000"/>
                        </a:lnSpc>
                      </a:pPr>
                      <a:r>
                        <a:rPr lang="en-HR" dirty="0"/>
                        <a:t>0-1-0</a:t>
                      </a:r>
                    </a:p>
                  </a:txBody>
                  <a:tcPr anchor="ctr"/>
                </a:tc>
                <a:tc>
                  <a:txBody>
                    <a:bodyPr/>
                    <a:lstStyle/>
                    <a:p>
                      <a:pPr>
                        <a:lnSpc>
                          <a:spcPct val="150000"/>
                        </a:lnSpc>
                      </a:pPr>
                      <a:r>
                        <a:rPr lang="en-GB" sz="2000" dirty="0"/>
                        <a:t>c</a:t>
                      </a:r>
                      <a:r>
                        <a:rPr lang="en-HR" sz="2000" dirty="0"/>
                        <a:t>lass selector</a:t>
                      </a:r>
                    </a:p>
                  </a:txBody>
                  <a:tcPr anchor="ctr"/>
                </a:tc>
                <a:extLst>
                  <a:ext uri="{0D108BD9-81ED-4DB2-BD59-A6C34878D82A}">
                    <a16:rowId xmlns:a16="http://schemas.microsoft.com/office/drawing/2014/main" val="2724729904"/>
                  </a:ext>
                </a:extLst>
              </a:tr>
              <a:tr h="370840">
                <a:tc>
                  <a:txBody>
                    <a:bodyPr/>
                    <a:lstStyle/>
                    <a:p>
                      <a:pPr algn="ctr">
                        <a:lnSpc>
                          <a:spcPct val="150000"/>
                        </a:lnSpc>
                      </a:pPr>
                      <a:r>
                        <a:rPr lang="en-HR" dirty="0"/>
                        <a:t>[data-title]</a:t>
                      </a:r>
                    </a:p>
                  </a:txBody>
                  <a:tcPr anchor="ctr"/>
                </a:tc>
                <a:tc>
                  <a:txBody>
                    <a:bodyPr/>
                    <a:lstStyle/>
                    <a:p>
                      <a:pPr algn="ctr">
                        <a:lnSpc>
                          <a:spcPct val="150000"/>
                        </a:lnSpc>
                      </a:pPr>
                      <a:r>
                        <a:rPr lang="en-HR" dirty="0"/>
                        <a:t>0-1-0</a:t>
                      </a:r>
                    </a:p>
                  </a:txBody>
                  <a:tcPr anchor="ctr"/>
                </a:tc>
                <a:tc>
                  <a:txBody>
                    <a:bodyPr/>
                    <a:lstStyle/>
                    <a:p>
                      <a:pPr marL="0" marR="0" lvl="0" indent="0" algn="l" defTabSz="1450278" rtl="0" eaLnBrk="1" fontAlgn="auto" latinLnBrk="0" hangingPunct="1">
                        <a:lnSpc>
                          <a:spcPct val="150000"/>
                        </a:lnSpc>
                        <a:spcBef>
                          <a:spcPts val="0"/>
                        </a:spcBef>
                        <a:spcAft>
                          <a:spcPts val="0"/>
                        </a:spcAft>
                        <a:buClrTx/>
                        <a:buSzTx/>
                        <a:buFontTx/>
                        <a:buNone/>
                        <a:tabLst/>
                        <a:defRPr/>
                      </a:pPr>
                      <a:r>
                        <a:rPr lang="en-HR" sz="2000" dirty="0"/>
                        <a:t>attribute selector</a:t>
                      </a:r>
                    </a:p>
                  </a:txBody>
                  <a:tcPr anchor="ctr"/>
                </a:tc>
                <a:extLst>
                  <a:ext uri="{0D108BD9-81ED-4DB2-BD59-A6C34878D82A}">
                    <a16:rowId xmlns:a16="http://schemas.microsoft.com/office/drawing/2014/main" val="372665969"/>
                  </a:ext>
                </a:extLst>
              </a:tr>
              <a:tr h="370840">
                <a:tc>
                  <a:txBody>
                    <a:bodyPr/>
                    <a:lstStyle/>
                    <a:p>
                      <a:pPr algn="ctr">
                        <a:lnSpc>
                          <a:spcPct val="150000"/>
                        </a:lnSpc>
                      </a:pPr>
                      <a:r>
                        <a:rPr lang="en-HR" dirty="0"/>
                        <a:t>:active</a:t>
                      </a:r>
                    </a:p>
                  </a:txBody>
                  <a:tcPr anchor="ctr"/>
                </a:tc>
                <a:tc>
                  <a:txBody>
                    <a:bodyPr/>
                    <a:lstStyle/>
                    <a:p>
                      <a:pPr algn="ctr">
                        <a:lnSpc>
                          <a:spcPct val="150000"/>
                        </a:lnSpc>
                      </a:pPr>
                      <a:r>
                        <a:rPr lang="en-HR" dirty="0"/>
                        <a:t>0-1-0</a:t>
                      </a:r>
                    </a:p>
                  </a:txBody>
                  <a:tcPr anchor="ctr"/>
                </a:tc>
                <a:tc>
                  <a:txBody>
                    <a:bodyPr/>
                    <a:lstStyle/>
                    <a:p>
                      <a:pPr marL="0" marR="0" lvl="0" indent="0" algn="l" defTabSz="1450278" rtl="0" eaLnBrk="1" fontAlgn="auto" latinLnBrk="0" hangingPunct="1">
                        <a:lnSpc>
                          <a:spcPct val="150000"/>
                        </a:lnSpc>
                        <a:spcBef>
                          <a:spcPts val="0"/>
                        </a:spcBef>
                        <a:spcAft>
                          <a:spcPts val="0"/>
                        </a:spcAft>
                        <a:buClrTx/>
                        <a:buSzTx/>
                        <a:buFontTx/>
                        <a:buNone/>
                        <a:tabLst/>
                        <a:defRPr/>
                      </a:pPr>
                      <a:r>
                        <a:rPr lang="en-HR" sz="2000" dirty="0"/>
                        <a:t>pseudo-class selector</a:t>
                      </a:r>
                    </a:p>
                  </a:txBody>
                  <a:tcPr anchor="ctr"/>
                </a:tc>
                <a:extLst>
                  <a:ext uri="{0D108BD9-81ED-4DB2-BD59-A6C34878D82A}">
                    <a16:rowId xmlns:a16="http://schemas.microsoft.com/office/drawing/2014/main" val="918896784"/>
                  </a:ext>
                </a:extLst>
              </a:tr>
              <a:tr h="370840">
                <a:tc>
                  <a:txBody>
                    <a:bodyPr/>
                    <a:lstStyle/>
                    <a:p>
                      <a:pPr algn="ctr">
                        <a:lnSpc>
                          <a:spcPct val="150000"/>
                        </a:lnSpc>
                      </a:pPr>
                      <a:r>
                        <a:rPr lang="en-HR" dirty="0"/>
                        <a:t>#title</a:t>
                      </a:r>
                    </a:p>
                  </a:txBody>
                  <a:tcPr anchor="ctr"/>
                </a:tc>
                <a:tc>
                  <a:txBody>
                    <a:bodyPr/>
                    <a:lstStyle/>
                    <a:p>
                      <a:pPr algn="ctr">
                        <a:lnSpc>
                          <a:spcPct val="150000"/>
                        </a:lnSpc>
                      </a:pPr>
                      <a:r>
                        <a:rPr lang="en-HR" dirty="0"/>
                        <a:t>1-0-0</a:t>
                      </a:r>
                    </a:p>
                  </a:txBody>
                  <a:tcPr anchor="ctr"/>
                </a:tc>
                <a:tc>
                  <a:txBody>
                    <a:bodyPr/>
                    <a:lstStyle/>
                    <a:p>
                      <a:pPr>
                        <a:lnSpc>
                          <a:spcPct val="150000"/>
                        </a:lnSpc>
                      </a:pPr>
                      <a:r>
                        <a:rPr lang="en-HR" sz="2000" dirty="0"/>
                        <a:t>ID selector</a:t>
                      </a:r>
                    </a:p>
                  </a:txBody>
                  <a:tcPr anchor="ctr"/>
                </a:tc>
                <a:extLst>
                  <a:ext uri="{0D108BD9-81ED-4DB2-BD59-A6C34878D82A}">
                    <a16:rowId xmlns:a16="http://schemas.microsoft.com/office/drawing/2014/main" val="3201286027"/>
                  </a:ext>
                </a:extLst>
              </a:tr>
              <a:tr h="370840">
                <a:tc>
                  <a:txBody>
                    <a:bodyPr/>
                    <a:lstStyle/>
                    <a:p>
                      <a:pPr algn="ctr">
                        <a:lnSpc>
                          <a:spcPct val="150000"/>
                        </a:lnSpc>
                      </a:pPr>
                      <a:r>
                        <a:rPr lang="en-GB" dirty="0"/>
                        <a:t>s</a:t>
                      </a:r>
                      <a:r>
                        <a:rPr lang="en-HR" dirty="0"/>
                        <a:t>tyle=“”</a:t>
                      </a:r>
                    </a:p>
                  </a:txBody>
                  <a:tcPr anchor="ctr"/>
                </a:tc>
                <a:tc>
                  <a:txBody>
                    <a:bodyPr/>
                    <a:lstStyle/>
                    <a:p>
                      <a:pPr algn="ctr">
                        <a:lnSpc>
                          <a:spcPct val="150000"/>
                        </a:lnSpc>
                      </a:pPr>
                      <a:r>
                        <a:rPr lang="en-HR" dirty="0"/>
                        <a:t>1-0-0-0</a:t>
                      </a:r>
                    </a:p>
                  </a:txBody>
                  <a:tcPr anchor="ctr"/>
                </a:tc>
                <a:tc>
                  <a:txBody>
                    <a:bodyPr/>
                    <a:lstStyle/>
                    <a:p>
                      <a:pPr>
                        <a:lnSpc>
                          <a:spcPct val="150000"/>
                        </a:lnSpc>
                      </a:pPr>
                      <a:r>
                        <a:rPr lang="en-HR" sz="2000" dirty="0"/>
                        <a:t>inline styles</a:t>
                      </a:r>
                    </a:p>
                  </a:txBody>
                  <a:tcPr anchor="ctr"/>
                </a:tc>
                <a:extLst>
                  <a:ext uri="{0D108BD9-81ED-4DB2-BD59-A6C34878D82A}">
                    <a16:rowId xmlns:a16="http://schemas.microsoft.com/office/drawing/2014/main" val="384582204"/>
                  </a:ext>
                </a:extLst>
              </a:tr>
              <a:tr h="370840">
                <a:tc>
                  <a:txBody>
                    <a:bodyPr/>
                    <a:lstStyle/>
                    <a:p>
                      <a:pPr algn="ctr">
                        <a:lnSpc>
                          <a:spcPct val="150000"/>
                        </a:lnSpc>
                      </a:pPr>
                      <a:r>
                        <a:rPr lang="en-HR" dirty="0"/>
                        <a:t>!important</a:t>
                      </a:r>
                    </a:p>
                  </a:txBody>
                  <a:tcPr anchor="ctr"/>
                </a:tc>
                <a:tc>
                  <a:txBody>
                    <a:bodyPr/>
                    <a:lstStyle/>
                    <a:p>
                      <a:pPr algn="ctr">
                        <a:lnSpc>
                          <a:spcPct val="150000"/>
                        </a:lnSpc>
                      </a:pPr>
                      <a:r>
                        <a:rPr lang="en-HR" dirty="0"/>
                        <a:t>1-0-0-0-0</a:t>
                      </a:r>
                    </a:p>
                  </a:txBody>
                  <a:tcPr anchor="ctr"/>
                </a:tc>
                <a:tc>
                  <a:txBody>
                    <a:bodyPr/>
                    <a:lstStyle/>
                    <a:p>
                      <a:pPr>
                        <a:lnSpc>
                          <a:spcPct val="150000"/>
                        </a:lnSpc>
                      </a:pPr>
                      <a:r>
                        <a:rPr lang="en-GB" sz="2000" dirty="0"/>
                        <a:t>o</a:t>
                      </a:r>
                      <a:r>
                        <a:rPr lang="en-HR" sz="2000" dirty="0"/>
                        <a:t>verrides everything except ot</a:t>
                      </a:r>
                      <a:r>
                        <a:rPr lang="en-GB" sz="2000" dirty="0"/>
                        <a:t>he</a:t>
                      </a:r>
                      <a:r>
                        <a:rPr lang="en-HR" sz="2000" dirty="0"/>
                        <a:t>r !important set directly on element (inline)</a:t>
                      </a:r>
                    </a:p>
                  </a:txBody>
                  <a:tcPr anchor="ctr"/>
                </a:tc>
                <a:extLst>
                  <a:ext uri="{0D108BD9-81ED-4DB2-BD59-A6C34878D82A}">
                    <a16:rowId xmlns:a16="http://schemas.microsoft.com/office/drawing/2014/main" val="1703436146"/>
                  </a:ext>
                </a:extLst>
              </a:tr>
            </a:tbl>
          </a:graphicData>
        </a:graphic>
      </p:graphicFrame>
    </p:spTree>
    <p:extLst>
      <p:ext uri="{BB962C8B-B14F-4D97-AF65-F5344CB8AC3E}">
        <p14:creationId xmlns:p14="http://schemas.microsoft.com/office/powerpoint/2010/main" val="189722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17AC-AA06-4C4A-9ED6-9DB0FBB4E74F}"/>
              </a:ext>
            </a:extLst>
          </p:cNvPr>
          <p:cNvSpPr>
            <a:spLocks noGrp="1"/>
          </p:cNvSpPr>
          <p:nvPr>
            <p:ph type="title"/>
          </p:nvPr>
        </p:nvSpPr>
        <p:spPr>
          <a:xfrm>
            <a:off x="457199" y="457200"/>
            <a:ext cx="13068796" cy="1659600"/>
          </a:xfrm>
        </p:spPr>
        <p:txBody>
          <a:bodyPr/>
          <a:lstStyle/>
          <a:p>
            <a:r>
              <a:rPr lang="en-US" dirty="0"/>
              <a:t>Selector Specificity: combination samples</a:t>
            </a:r>
            <a:endParaRPr lang="en-HR" dirty="0"/>
          </a:p>
        </p:txBody>
      </p:sp>
      <p:sp>
        <p:nvSpPr>
          <p:cNvPr id="3" name="Footer Placeholder 2">
            <a:extLst>
              <a:ext uri="{FF2B5EF4-FFF2-40B4-BE49-F238E27FC236}">
                <a16:creationId xmlns:a16="http://schemas.microsoft.com/office/drawing/2014/main" id="{5ADDFDC2-40ED-9C42-8A58-FFCBDCE0366B}"/>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AAC6D577-04BC-2C47-ADA9-706E127F1024}"/>
              </a:ext>
            </a:extLst>
          </p:cNvPr>
          <p:cNvSpPr>
            <a:spLocks noGrp="1"/>
          </p:cNvSpPr>
          <p:nvPr>
            <p:ph type="sldNum" sz="quarter" idx="11"/>
          </p:nvPr>
        </p:nvSpPr>
        <p:spPr/>
        <p:txBody>
          <a:bodyPr/>
          <a:lstStyle/>
          <a:p>
            <a:fld id="{59395FB3-9C97-154F-86B2-7E381B951268}" type="slidenum">
              <a:rPr lang="en-US" smtClean="0"/>
              <a:pPr/>
              <a:t>15</a:t>
            </a:fld>
            <a:endParaRPr lang="en-US" dirty="0"/>
          </a:p>
        </p:txBody>
      </p:sp>
      <p:graphicFrame>
        <p:nvGraphicFramePr>
          <p:cNvPr id="5" name="Table 6">
            <a:extLst>
              <a:ext uri="{FF2B5EF4-FFF2-40B4-BE49-F238E27FC236}">
                <a16:creationId xmlns:a16="http://schemas.microsoft.com/office/drawing/2014/main" id="{FE661FA6-DD6D-4941-94E2-3306E1E8259E}"/>
              </a:ext>
            </a:extLst>
          </p:cNvPr>
          <p:cNvGraphicFramePr>
            <a:graphicFrameLocks noGrp="1"/>
          </p:cNvGraphicFramePr>
          <p:nvPr>
            <p:extLst>
              <p:ext uri="{D42A27DB-BD31-4B8C-83A1-F6EECF244321}">
                <p14:modId xmlns:p14="http://schemas.microsoft.com/office/powerpoint/2010/main" val="21220320"/>
              </p:ext>
            </p:extLst>
          </p:nvPr>
        </p:nvGraphicFramePr>
        <p:xfrm>
          <a:off x="877289" y="2320643"/>
          <a:ext cx="15855043" cy="6062159"/>
        </p:xfrm>
        <a:graphic>
          <a:graphicData uri="http://schemas.openxmlformats.org/drawingml/2006/table">
            <a:tbl>
              <a:tblPr firstRow="1" bandRow="1">
                <a:tableStyleId>{69012ECD-51FC-41F1-AA8D-1B2483CD663E}</a:tableStyleId>
              </a:tblPr>
              <a:tblGrid>
                <a:gridCol w="11473049">
                  <a:extLst>
                    <a:ext uri="{9D8B030D-6E8A-4147-A177-3AD203B41FA5}">
                      <a16:colId xmlns:a16="http://schemas.microsoft.com/office/drawing/2014/main" val="402890467"/>
                    </a:ext>
                  </a:extLst>
                </a:gridCol>
                <a:gridCol w="4381994">
                  <a:extLst>
                    <a:ext uri="{9D8B030D-6E8A-4147-A177-3AD203B41FA5}">
                      <a16:colId xmlns:a16="http://schemas.microsoft.com/office/drawing/2014/main" val="3977150360"/>
                    </a:ext>
                  </a:extLst>
                </a:gridCol>
              </a:tblGrid>
              <a:tr h="370840">
                <a:tc>
                  <a:txBody>
                    <a:bodyPr/>
                    <a:lstStyle/>
                    <a:p>
                      <a:pPr algn="ctr">
                        <a:lnSpc>
                          <a:spcPct val="150000"/>
                        </a:lnSpc>
                      </a:pPr>
                      <a:r>
                        <a:rPr lang="en-HR" dirty="0"/>
                        <a:t>Selector</a:t>
                      </a:r>
                    </a:p>
                  </a:txBody>
                  <a:tcPr/>
                </a:tc>
                <a:tc>
                  <a:txBody>
                    <a:bodyPr/>
                    <a:lstStyle/>
                    <a:p>
                      <a:pPr algn="ctr">
                        <a:lnSpc>
                          <a:spcPct val="150000"/>
                        </a:lnSpc>
                      </a:pPr>
                      <a:r>
                        <a:rPr lang="en-HR" dirty="0"/>
                        <a:t>Specificity</a:t>
                      </a:r>
                    </a:p>
                  </a:txBody>
                  <a:tcPr/>
                </a:tc>
                <a:extLst>
                  <a:ext uri="{0D108BD9-81ED-4DB2-BD59-A6C34878D82A}">
                    <a16:rowId xmlns:a16="http://schemas.microsoft.com/office/drawing/2014/main" val="3048988857"/>
                  </a:ext>
                </a:extLst>
              </a:tr>
              <a:tr h="370840">
                <a:tc>
                  <a:txBody>
                    <a:bodyPr/>
                    <a:lstStyle/>
                    <a:p>
                      <a:pPr algn="ctr">
                        <a:lnSpc>
                          <a:spcPct val="150000"/>
                        </a:lnSpc>
                      </a:pPr>
                      <a:r>
                        <a:rPr lang="en-HR" dirty="0"/>
                        <a:t>div</a:t>
                      </a:r>
                    </a:p>
                  </a:txBody>
                  <a:tcPr anchor="ctr"/>
                </a:tc>
                <a:tc>
                  <a:txBody>
                    <a:bodyPr/>
                    <a:lstStyle/>
                    <a:p>
                      <a:pPr algn="ctr">
                        <a:lnSpc>
                          <a:spcPct val="150000"/>
                        </a:lnSpc>
                      </a:pPr>
                      <a:r>
                        <a:rPr lang="en-HR" dirty="0"/>
                        <a:t>0-0-1</a:t>
                      </a:r>
                    </a:p>
                  </a:txBody>
                  <a:tcPr anchor="ctr"/>
                </a:tc>
                <a:extLst>
                  <a:ext uri="{0D108BD9-81ED-4DB2-BD59-A6C34878D82A}">
                    <a16:rowId xmlns:a16="http://schemas.microsoft.com/office/drawing/2014/main" val="4903289"/>
                  </a:ext>
                </a:extLst>
              </a:tr>
              <a:tr h="370840">
                <a:tc>
                  <a:txBody>
                    <a:bodyPr/>
                    <a:lstStyle/>
                    <a:p>
                      <a:pPr algn="ctr">
                        <a:lnSpc>
                          <a:spcPct val="150000"/>
                        </a:lnSpc>
                      </a:pPr>
                      <a:r>
                        <a:rPr lang="en-HR" dirty="0"/>
                        <a:t>.class</a:t>
                      </a:r>
                    </a:p>
                  </a:txBody>
                  <a:tcPr anchor="ctr"/>
                </a:tc>
                <a:tc>
                  <a:txBody>
                    <a:bodyPr/>
                    <a:lstStyle/>
                    <a:p>
                      <a:pPr algn="ctr">
                        <a:lnSpc>
                          <a:spcPct val="150000"/>
                        </a:lnSpc>
                      </a:pPr>
                      <a:r>
                        <a:rPr lang="en-HR" dirty="0"/>
                        <a:t>0-1-0</a:t>
                      </a:r>
                    </a:p>
                  </a:txBody>
                  <a:tcPr anchor="ctr"/>
                </a:tc>
                <a:extLst>
                  <a:ext uri="{0D108BD9-81ED-4DB2-BD59-A6C34878D82A}">
                    <a16:rowId xmlns:a16="http://schemas.microsoft.com/office/drawing/2014/main" val="2564061942"/>
                  </a:ext>
                </a:extLst>
              </a:tr>
              <a:tr h="370840">
                <a:tc>
                  <a:txBody>
                    <a:bodyPr/>
                    <a:lstStyle/>
                    <a:p>
                      <a:pPr algn="ctr">
                        <a:lnSpc>
                          <a:spcPct val="150000"/>
                        </a:lnSpc>
                      </a:pPr>
                      <a:r>
                        <a:rPr lang="en-HR" dirty="0"/>
                        <a:t>:first-child</a:t>
                      </a:r>
                    </a:p>
                  </a:txBody>
                  <a:tcPr anchor="ctr"/>
                </a:tc>
                <a:tc>
                  <a:txBody>
                    <a:bodyPr/>
                    <a:lstStyle/>
                    <a:p>
                      <a:pPr algn="ctr">
                        <a:lnSpc>
                          <a:spcPct val="150000"/>
                        </a:lnSpc>
                      </a:pPr>
                      <a:r>
                        <a:rPr lang="en-HR" dirty="0"/>
                        <a:t>0-1-0</a:t>
                      </a:r>
                    </a:p>
                  </a:txBody>
                  <a:tcPr anchor="ctr"/>
                </a:tc>
                <a:extLst>
                  <a:ext uri="{0D108BD9-81ED-4DB2-BD59-A6C34878D82A}">
                    <a16:rowId xmlns:a16="http://schemas.microsoft.com/office/drawing/2014/main" val="3749265563"/>
                  </a:ext>
                </a:extLst>
              </a:tr>
              <a:tr h="370840">
                <a:tc>
                  <a:txBody>
                    <a:bodyPr/>
                    <a:lstStyle/>
                    <a:p>
                      <a:pPr algn="ctr">
                        <a:lnSpc>
                          <a:spcPct val="150000"/>
                        </a:lnSpc>
                      </a:pPr>
                      <a:r>
                        <a:rPr lang="en-GB" dirty="0"/>
                        <a:t>d</a:t>
                      </a:r>
                      <a:r>
                        <a:rPr lang="en-HR" dirty="0"/>
                        <a:t>iv#withid.andclass</a:t>
                      </a:r>
                    </a:p>
                  </a:txBody>
                  <a:tcPr anchor="ctr"/>
                </a:tc>
                <a:tc>
                  <a:txBody>
                    <a:bodyPr/>
                    <a:lstStyle/>
                    <a:p>
                      <a:pPr algn="ctr">
                        <a:lnSpc>
                          <a:spcPct val="150000"/>
                        </a:lnSpc>
                      </a:pPr>
                      <a:r>
                        <a:rPr lang="en-HR" dirty="0"/>
                        <a:t>1-1-1</a:t>
                      </a:r>
                    </a:p>
                  </a:txBody>
                  <a:tcPr anchor="ctr"/>
                </a:tc>
                <a:extLst>
                  <a:ext uri="{0D108BD9-81ED-4DB2-BD59-A6C34878D82A}">
                    <a16:rowId xmlns:a16="http://schemas.microsoft.com/office/drawing/2014/main" val="1099796895"/>
                  </a:ext>
                </a:extLst>
              </a:tr>
              <a:tr h="370840">
                <a:tc>
                  <a:txBody>
                    <a:bodyPr/>
                    <a:lstStyle/>
                    <a:p>
                      <a:pPr algn="ctr">
                        <a:lnSpc>
                          <a:spcPct val="150000"/>
                        </a:lnSpc>
                      </a:pPr>
                      <a:r>
                        <a:rPr lang="en-HR" dirty="0"/>
                        <a:t>div#withid</a:t>
                      </a:r>
                    </a:p>
                  </a:txBody>
                  <a:tcPr anchor="ctr"/>
                </a:tc>
                <a:tc>
                  <a:txBody>
                    <a:bodyPr/>
                    <a:lstStyle/>
                    <a:p>
                      <a:pPr algn="ctr">
                        <a:lnSpc>
                          <a:spcPct val="150000"/>
                        </a:lnSpc>
                      </a:pPr>
                      <a:r>
                        <a:rPr lang="en-HR" dirty="0"/>
                        <a:t>1-0-1</a:t>
                      </a:r>
                    </a:p>
                  </a:txBody>
                  <a:tcPr anchor="ctr"/>
                </a:tc>
                <a:extLst>
                  <a:ext uri="{0D108BD9-81ED-4DB2-BD59-A6C34878D82A}">
                    <a16:rowId xmlns:a16="http://schemas.microsoft.com/office/drawing/2014/main" val="2369491254"/>
                  </a:ext>
                </a:extLst>
              </a:tr>
              <a:tr h="370840">
                <a:tc>
                  <a:txBody>
                    <a:bodyPr/>
                    <a:lstStyle/>
                    <a:p>
                      <a:pPr algn="ctr">
                        <a:lnSpc>
                          <a:spcPct val="150000"/>
                        </a:lnSpc>
                      </a:pPr>
                      <a:r>
                        <a:rPr lang="en-HR" dirty="0"/>
                        <a:t>div.withclass</a:t>
                      </a:r>
                    </a:p>
                  </a:txBody>
                  <a:tcPr anchor="ctr"/>
                </a:tc>
                <a:tc>
                  <a:txBody>
                    <a:bodyPr/>
                    <a:lstStyle/>
                    <a:p>
                      <a:pPr algn="ctr">
                        <a:lnSpc>
                          <a:spcPct val="150000"/>
                        </a:lnSpc>
                      </a:pPr>
                      <a:r>
                        <a:rPr lang="en-HR" dirty="0"/>
                        <a:t>0-1-1</a:t>
                      </a:r>
                    </a:p>
                  </a:txBody>
                  <a:tcPr anchor="ctr"/>
                </a:tc>
                <a:extLst>
                  <a:ext uri="{0D108BD9-81ED-4DB2-BD59-A6C34878D82A}">
                    <a16:rowId xmlns:a16="http://schemas.microsoft.com/office/drawing/2014/main" val="2724729904"/>
                  </a:ext>
                </a:extLst>
              </a:tr>
              <a:tr h="370840">
                <a:tc>
                  <a:txBody>
                    <a:bodyPr/>
                    <a:lstStyle/>
                    <a:p>
                      <a:pPr algn="ctr">
                        <a:lnSpc>
                          <a:spcPct val="150000"/>
                        </a:lnSpc>
                      </a:pPr>
                      <a:r>
                        <a:rPr lang="en-HR" dirty="0"/>
                        <a:t>.class-one:not(.class-two)</a:t>
                      </a:r>
                    </a:p>
                  </a:txBody>
                  <a:tcPr anchor="ctr"/>
                </a:tc>
                <a:tc>
                  <a:txBody>
                    <a:bodyPr/>
                    <a:lstStyle/>
                    <a:p>
                      <a:pPr algn="ctr">
                        <a:lnSpc>
                          <a:spcPct val="150000"/>
                        </a:lnSpc>
                      </a:pPr>
                      <a:r>
                        <a:rPr lang="en-HR" dirty="0"/>
                        <a:t>0-2-0</a:t>
                      </a:r>
                    </a:p>
                  </a:txBody>
                  <a:tcPr anchor="ctr"/>
                </a:tc>
                <a:extLst>
                  <a:ext uri="{0D108BD9-81ED-4DB2-BD59-A6C34878D82A}">
                    <a16:rowId xmlns:a16="http://schemas.microsoft.com/office/drawing/2014/main" val="372665969"/>
                  </a:ext>
                </a:extLst>
              </a:tr>
              <a:tr h="370840">
                <a:tc>
                  <a:txBody>
                    <a:bodyPr/>
                    <a:lstStyle/>
                    <a:p>
                      <a:pPr algn="ctr">
                        <a:lnSpc>
                          <a:spcPct val="150000"/>
                        </a:lnSpc>
                      </a:pPr>
                      <a:r>
                        <a:rPr lang="en-HR" dirty="0"/>
                        <a:t>div:empty</a:t>
                      </a:r>
                    </a:p>
                  </a:txBody>
                  <a:tcPr anchor="ctr"/>
                </a:tc>
                <a:tc>
                  <a:txBody>
                    <a:bodyPr/>
                    <a:lstStyle/>
                    <a:p>
                      <a:pPr algn="ctr">
                        <a:lnSpc>
                          <a:spcPct val="150000"/>
                        </a:lnSpc>
                      </a:pPr>
                      <a:r>
                        <a:rPr lang="en-HR" dirty="0"/>
                        <a:t>0-1-1</a:t>
                      </a:r>
                    </a:p>
                  </a:txBody>
                  <a:tcPr anchor="ctr"/>
                </a:tc>
                <a:extLst>
                  <a:ext uri="{0D108BD9-81ED-4DB2-BD59-A6C34878D82A}">
                    <a16:rowId xmlns:a16="http://schemas.microsoft.com/office/drawing/2014/main" val="918896784"/>
                  </a:ext>
                </a:extLst>
              </a:tr>
            </a:tbl>
          </a:graphicData>
        </a:graphic>
      </p:graphicFrame>
    </p:spTree>
    <p:extLst>
      <p:ext uri="{BB962C8B-B14F-4D97-AF65-F5344CB8AC3E}">
        <p14:creationId xmlns:p14="http://schemas.microsoft.com/office/powerpoint/2010/main" val="171940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Recreate a following navigation list: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6" name="Picture 5">
            <a:extLst>
              <a:ext uri="{FF2B5EF4-FFF2-40B4-BE49-F238E27FC236}">
                <a16:creationId xmlns:a16="http://schemas.microsoft.com/office/drawing/2014/main" id="{94A8179F-8171-B34E-B3B4-0869F1E9EB81}"/>
              </a:ext>
            </a:extLst>
          </p:cNvPr>
          <p:cNvPicPr>
            <a:picLocks noChangeAspect="1"/>
          </p:cNvPicPr>
          <p:nvPr/>
        </p:nvPicPr>
        <p:blipFill>
          <a:blip r:embed="rId4"/>
          <a:stretch>
            <a:fillRect/>
          </a:stretch>
        </p:blipFill>
        <p:spPr>
          <a:xfrm>
            <a:off x="12332856" y="2001271"/>
            <a:ext cx="3680691" cy="6293982"/>
          </a:xfrm>
          <a:prstGeom prst="rect">
            <a:avLst/>
          </a:prstGeom>
        </p:spPr>
      </p:pic>
    </p:spTree>
    <p:extLst>
      <p:ext uri="{BB962C8B-B14F-4D97-AF65-F5344CB8AC3E}">
        <p14:creationId xmlns:p14="http://schemas.microsoft.com/office/powerpoint/2010/main" val="35864546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Selector Specificity</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Avoid over-specific selectors.</a:t>
            </a:r>
          </a:p>
          <a:p>
            <a:pPr>
              <a:buClr>
                <a:schemeClr val="tx1"/>
              </a:buClr>
            </a:pPr>
            <a:endParaRPr lang="en-US" sz="3200" b="1" dirty="0"/>
          </a:p>
          <a:p>
            <a:pPr>
              <a:buClr>
                <a:schemeClr val="tx1"/>
              </a:buClr>
            </a:pPr>
            <a:r>
              <a:rPr lang="en-US" sz="3200" dirty="0"/>
              <a:t>One of the most common problems we can see among various Front-end developers.</a:t>
            </a:r>
          </a:p>
          <a:p>
            <a:pPr>
              <a:buClr>
                <a:schemeClr val="tx1"/>
              </a:buClr>
            </a:pPr>
            <a:endParaRPr lang="en-US" sz="3200" dirty="0"/>
          </a:p>
          <a:p>
            <a:pPr>
              <a:buClr>
                <a:schemeClr val="tx1"/>
              </a:buClr>
            </a:pPr>
            <a:r>
              <a:rPr lang="en-US" sz="3200" dirty="0"/>
              <a:t>This kind of selectors can be overly specific and becomes hard to maintain over time.</a:t>
            </a:r>
          </a:p>
          <a:p>
            <a:pPr>
              <a:buClr>
                <a:schemeClr val="tx1"/>
              </a:buClr>
            </a:pPr>
            <a:r>
              <a:rPr lang="en-US" sz="3200" dirty="0"/>
              <a:t>If we would write more code like this, we would end up with a lot of </a:t>
            </a:r>
            <a:r>
              <a:rPr lang="en-US" sz="3200" b="1" dirty="0"/>
              <a:t>!important </a:t>
            </a:r>
            <a:r>
              <a:rPr lang="en-US" sz="3200" dirty="0"/>
              <a:t>keywords in our project.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8" name="Picture 7" descr="Text&#10;&#10;Description automatically generated">
            <a:extLst>
              <a:ext uri="{FF2B5EF4-FFF2-40B4-BE49-F238E27FC236}">
                <a16:creationId xmlns:a16="http://schemas.microsoft.com/office/drawing/2014/main" id="{9CF0659C-023A-6E46-A70F-C1980495BB61}"/>
              </a:ext>
            </a:extLst>
          </p:cNvPr>
          <p:cNvPicPr>
            <a:picLocks noChangeAspect="1"/>
          </p:cNvPicPr>
          <p:nvPr/>
        </p:nvPicPr>
        <p:blipFill>
          <a:blip r:embed="rId3"/>
          <a:stretch>
            <a:fillRect/>
          </a:stretch>
        </p:blipFill>
        <p:spPr>
          <a:xfrm>
            <a:off x="1297404" y="1727859"/>
            <a:ext cx="6549191" cy="6840806"/>
          </a:xfrm>
          <a:prstGeom prst="rect">
            <a:avLst/>
          </a:prstGeom>
        </p:spPr>
      </p:pic>
    </p:spTree>
    <p:extLst>
      <p:ext uri="{BB962C8B-B14F-4D97-AF65-F5344CB8AC3E}">
        <p14:creationId xmlns:p14="http://schemas.microsoft.com/office/powerpoint/2010/main" val="31053686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Selector Specificity</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Avoid !important</a:t>
            </a:r>
          </a:p>
          <a:p>
            <a:pPr>
              <a:buClr>
                <a:schemeClr val="tx1"/>
              </a:buClr>
            </a:pPr>
            <a:endParaRPr lang="en-US" sz="3200" b="1" dirty="0"/>
          </a:p>
          <a:p>
            <a:pPr>
              <a:buClr>
                <a:schemeClr val="tx1"/>
              </a:buClr>
            </a:pPr>
            <a:r>
              <a:rPr lang="en-US" sz="3200" dirty="0"/>
              <a:t>If you are using the </a:t>
            </a:r>
            <a:r>
              <a:rPr lang="en-US" sz="3200" b="1" dirty="0"/>
              <a:t>!important </a:t>
            </a:r>
            <a:r>
              <a:rPr lang="en-US" sz="3200" dirty="0"/>
              <a:t>keyword that means you have one something wrong.</a:t>
            </a:r>
            <a:br>
              <a:rPr lang="en-US" sz="3200" dirty="0"/>
            </a:br>
            <a:endParaRPr lang="en-US" sz="3200" dirty="0"/>
          </a:p>
          <a:p>
            <a:pPr>
              <a:buClr>
                <a:schemeClr val="tx1"/>
              </a:buClr>
            </a:pPr>
            <a:r>
              <a:rPr lang="en-US" sz="3200" dirty="0"/>
              <a:t>Usually it is about overly-specific selector.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7" name="Picture 6" descr="Logo&#10;&#10;Description automatically generated">
            <a:extLst>
              <a:ext uri="{FF2B5EF4-FFF2-40B4-BE49-F238E27FC236}">
                <a16:creationId xmlns:a16="http://schemas.microsoft.com/office/drawing/2014/main" id="{9AB8BA25-65F9-B84B-AEF6-23E7AF57B27B}"/>
              </a:ext>
            </a:extLst>
          </p:cNvPr>
          <p:cNvPicPr>
            <a:picLocks noChangeAspect="1"/>
          </p:cNvPicPr>
          <p:nvPr/>
        </p:nvPicPr>
        <p:blipFill>
          <a:blip r:embed="rId3"/>
          <a:stretch>
            <a:fillRect/>
          </a:stretch>
        </p:blipFill>
        <p:spPr>
          <a:xfrm>
            <a:off x="1163781" y="4109303"/>
            <a:ext cx="6822190" cy="2077918"/>
          </a:xfrm>
          <a:prstGeom prst="rect">
            <a:avLst/>
          </a:prstGeom>
        </p:spPr>
      </p:pic>
    </p:spTree>
    <p:extLst>
      <p:ext uri="{BB962C8B-B14F-4D97-AF65-F5344CB8AC3E}">
        <p14:creationId xmlns:p14="http://schemas.microsoft.com/office/powerpoint/2010/main" val="6727021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Units in CSS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8274713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Introduction round</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66672" y="-1001527"/>
            <a:ext cx="4394161" cy="4622429"/>
          </a:xfrm>
          <a:prstGeom prst="rect">
            <a:avLst/>
          </a:prstGeom>
        </p:spPr>
      </p:pic>
      <p:pic>
        <p:nvPicPr>
          <p:cNvPr id="7" name="Grafik 686">
            <a:extLst>
              <a:ext uri="{FF2B5EF4-FFF2-40B4-BE49-F238E27FC236}">
                <a16:creationId xmlns:a16="http://schemas.microsoft.com/office/drawing/2014/main" id="{2A81CBC3-61CB-0B44-8AA5-7CC79072AEB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3329" y="871404"/>
            <a:ext cx="5985142" cy="5985142"/>
          </a:xfrm>
          <a:prstGeom prst="rect">
            <a:avLst/>
          </a:prstGeom>
        </p:spPr>
      </p:pic>
    </p:spTree>
    <p:extLst>
      <p:ext uri="{BB962C8B-B14F-4D97-AF65-F5344CB8AC3E}">
        <p14:creationId xmlns:p14="http://schemas.microsoft.com/office/powerpoint/2010/main" val="3682461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CSS Units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CSS has several different units for expressing a length.</a:t>
            </a:r>
          </a:p>
          <a:p>
            <a:pPr lvl="0">
              <a:buClr>
                <a:schemeClr val="tx1"/>
              </a:buClr>
            </a:pPr>
            <a:endParaRPr lang="en-US" sz="3200" dirty="0"/>
          </a:p>
          <a:p>
            <a:pPr>
              <a:buClr>
                <a:schemeClr val="tx1"/>
              </a:buClr>
            </a:pPr>
            <a:r>
              <a:rPr lang="en-US" sz="3200" dirty="0"/>
              <a:t>Length is a number followed by a length unit, such as 10px, 2em, etc.</a:t>
            </a:r>
          </a:p>
          <a:p>
            <a:pPr>
              <a:buClr>
                <a:schemeClr val="tx1"/>
              </a:buClr>
            </a:pPr>
            <a:endParaRPr lang="en-US" sz="3200" dirty="0"/>
          </a:p>
          <a:p>
            <a:pPr>
              <a:buClr>
                <a:schemeClr val="tx1"/>
              </a:buClr>
            </a:pPr>
            <a:endParaRPr lang="en-US" sz="3200" dirty="0"/>
          </a:p>
          <a:p>
            <a:pPr>
              <a:buClr>
                <a:schemeClr val="tx1"/>
              </a:buClr>
            </a:pPr>
            <a:r>
              <a:rPr lang="en-US" sz="3200" dirty="0"/>
              <a:t>For some CSS properties, negative lengths are allowed.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Tree>
    <p:extLst>
      <p:ext uri="{BB962C8B-B14F-4D97-AF65-F5344CB8AC3E}">
        <p14:creationId xmlns:p14="http://schemas.microsoft.com/office/powerpoint/2010/main" val="1247374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Units in CSS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600" b="1" dirty="0"/>
              <a:t>Types of length units</a:t>
            </a:r>
          </a:p>
          <a:p>
            <a:pPr>
              <a:buClr>
                <a:schemeClr val="tx1"/>
              </a:buClr>
            </a:pPr>
            <a:endParaRPr lang="en-US" sz="3600" dirty="0"/>
          </a:p>
          <a:p>
            <a:pPr lvl="0">
              <a:buClr>
                <a:schemeClr val="tx1"/>
              </a:buClr>
            </a:pPr>
            <a:r>
              <a:rPr lang="en-US" sz="3200" dirty="0"/>
              <a:t>Absolute lengths</a:t>
            </a:r>
          </a:p>
          <a:p>
            <a:pPr>
              <a:buClr>
                <a:schemeClr val="tx1"/>
              </a:buClr>
            </a:pPr>
            <a:r>
              <a:rPr lang="en-US" sz="2400" dirty="0"/>
              <a:t>Are fixed and a length expressed in any of these will appear as exactly that size.</a:t>
            </a:r>
          </a:p>
          <a:p>
            <a:pPr>
              <a:buClr>
                <a:schemeClr val="tx1"/>
              </a:buClr>
            </a:pPr>
            <a:r>
              <a:rPr lang="en-US" sz="2400" dirty="0"/>
              <a:t>Are the same size regardless of the parent element or window size.</a:t>
            </a:r>
          </a:p>
          <a:p>
            <a:pPr>
              <a:buClr>
                <a:schemeClr val="tx1"/>
              </a:buClr>
            </a:pPr>
            <a:br>
              <a:rPr lang="en-US" sz="3200" dirty="0"/>
            </a:br>
            <a:endParaRPr lang="en-US" sz="3200" dirty="0"/>
          </a:p>
          <a:p>
            <a:pPr lvl="0">
              <a:buClr>
                <a:schemeClr val="tx1"/>
              </a:buClr>
            </a:pPr>
            <a:endParaRPr lang="en-US" sz="3200" dirty="0"/>
          </a:p>
          <a:p>
            <a:pPr lvl="0">
              <a:buClr>
                <a:schemeClr val="tx1"/>
              </a:buClr>
            </a:pPr>
            <a:r>
              <a:rPr lang="en-US" sz="3200" dirty="0"/>
              <a:t>Relative lengths</a:t>
            </a:r>
          </a:p>
          <a:p>
            <a:pPr>
              <a:buClr>
                <a:schemeClr val="tx1"/>
              </a:buClr>
            </a:pPr>
            <a:r>
              <a:rPr lang="en-US" sz="2400" dirty="0"/>
              <a:t>Relative length units specify a length relative to another length property. </a:t>
            </a:r>
            <a:br>
              <a:rPr lang="en-US" sz="3200" dirty="0"/>
            </a:b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Tree>
    <p:extLst>
      <p:ext uri="{BB962C8B-B14F-4D97-AF65-F5344CB8AC3E}">
        <p14:creationId xmlns:p14="http://schemas.microsoft.com/office/powerpoint/2010/main" val="20397190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Units in CSS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Absolute lengths</a:t>
            </a:r>
          </a:p>
          <a:p>
            <a:pPr>
              <a:buClr>
                <a:schemeClr val="tx1"/>
              </a:buClr>
            </a:pPr>
            <a:endParaRPr lang="en-US" sz="3200" dirty="0"/>
          </a:p>
          <a:p>
            <a:pPr>
              <a:buClr>
                <a:schemeClr val="tx1"/>
              </a:buClr>
            </a:pPr>
            <a:r>
              <a:rPr lang="en-US" sz="3200" dirty="0"/>
              <a:t>Pixels (px) are typically the most popular absolute unit for screens. </a:t>
            </a:r>
          </a:p>
          <a:p>
            <a:pPr>
              <a:buClr>
                <a:schemeClr val="tx1"/>
              </a:buClr>
            </a:pPr>
            <a:endParaRPr lang="en-US" sz="3200" dirty="0"/>
          </a:p>
          <a:p>
            <a:pPr>
              <a:buClr>
                <a:schemeClr val="tx1"/>
              </a:buClr>
            </a:pPr>
            <a:r>
              <a:rPr lang="en-US" sz="3200" dirty="0"/>
              <a:t>Centimeters, millimeters, and inches are more common for print.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22</a:t>
            </a:fld>
            <a:endParaRPr lang="en-US" dirty="0"/>
          </a:p>
        </p:txBody>
      </p:sp>
      <p:graphicFrame>
        <p:nvGraphicFramePr>
          <p:cNvPr id="6" name="Table 6">
            <a:extLst>
              <a:ext uri="{FF2B5EF4-FFF2-40B4-BE49-F238E27FC236}">
                <a16:creationId xmlns:a16="http://schemas.microsoft.com/office/drawing/2014/main" id="{306129E0-6F15-F442-A3A5-2BC98119DEAB}"/>
              </a:ext>
            </a:extLst>
          </p:cNvPr>
          <p:cNvGraphicFramePr>
            <a:graphicFrameLocks noGrp="1"/>
          </p:cNvGraphicFramePr>
          <p:nvPr/>
        </p:nvGraphicFramePr>
        <p:xfrm>
          <a:off x="828304" y="2890658"/>
          <a:ext cx="7487392" cy="3686683"/>
        </p:xfrm>
        <a:graphic>
          <a:graphicData uri="http://schemas.openxmlformats.org/drawingml/2006/table">
            <a:tbl>
              <a:tblPr firstRow="1" bandRow="1">
                <a:tableStyleId>{69012ECD-51FC-41F1-AA8D-1B2483CD663E}</a:tableStyleId>
              </a:tblPr>
              <a:tblGrid>
                <a:gridCol w="1404257">
                  <a:extLst>
                    <a:ext uri="{9D8B030D-6E8A-4147-A177-3AD203B41FA5}">
                      <a16:colId xmlns:a16="http://schemas.microsoft.com/office/drawing/2014/main" val="402890467"/>
                    </a:ext>
                  </a:extLst>
                </a:gridCol>
                <a:gridCol w="2743200">
                  <a:extLst>
                    <a:ext uri="{9D8B030D-6E8A-4147-A177-3AD203B41FA5}">
                      <a16:colId xmlns:a16="http://schemas.microsoft.com/office/drawing/2014/main" val="3977150360"/>
                    </a:ext>
                  </a:extLst>
                </a:gridCol>
                <a:gridCol w="3339935">
                  <a:extLst>
                    <a:ext uri="{9D8B030D-6E8A-4147-A177-3AD203B41FA5}">
                      <a16:colId xmlns:a16="http://schemas.microsoft.com/office/drawing/2014/main" val="1981261211"/>
                    </a:ext>
                  </a:extLst>
                </a:gridCol>
              </a:tblGrid>
              <a:tr h="370840">
                <a:tc>
                  <a:txBody>
                    <a:bodyPr/>
                    <a:lstStyle/>
                    <a:p>
                      <a:pPr algn="ctr"/>
                      <a:r>
                        <a:rPr lang="en-HR" dirty="0"/>
                        <a:t>Unit</a:t>
                      </a:r>
                    </a:p>
                  </a:txBody>
                  <a:tcPr/>
                </a:tc>
                <a:tc>
                  <a:txBody>
                    <a:bodyPr/>
                    <a:lstStyle/>
                    <a:p>
                      <a:pPr algn="l"/>
                      <a:r>
                        <a:rPr lang="en-HR" dirty="0"/>
                        <a:t>Description</a:t>
                      </a:r>
                    </a:p>
                  </a:txBody>
                  <a:tcPr/>
                </a:tc>
                <a:tc>
                  <a:txBody>
                    <a:bodyPr/>
                    <a:lstStyle/>
                    <a:p>
                      <a:endParaRPr lang="en-HR" dirty="0"/>
                    </a:p>
                  </a:txBody>
                  <a:tcPr/>
                </a:tc>
                <a:extLst>
                  <a:ext uri="{0D108BD9-81ED-4DB2-BD59-A6C34878D82A}">
                    <a16:rowId xmlns:a16="http://schemas.microsoft.com/office/drawing/2014/main" val="3048988857"/>
                  </a:ext>
                </a:extLst>
              </a:tr>
              <a:tr h="370840">
                <a:tc>
                  <a:txBody>
                    <a:bodyPr/>
                    <a:lstStyle/>
                    <a:p>
                      <a:pPr algn="ctr"/>
                      <a:r>
                        <a:rPr lang="en-HR" dirty="0"/>
                        <a:t>cm</a:t>
                      </a:r>
                    </a:p>
                  </a:txBody>
                  <a:tcPr anchor="ctr"/>
                </a:tc>
                <a:tc>
                  <a:txBody>
                    <a:bodyPr/>
                    <a:lstStyle/>
                    <a:p>
                      <a:pPr algn="l"/>
                      <a:r>
                        <a:rPr lang="en-HR" dirty="0"/>
                        <a:t>centimeters</a:t>
                      </a:r>
                    </a:p>
                  </a:txBody>
                  <a:tcPr anchor="ctr"/>
                </a:tc>
                <a:tc>
                  <a:txBody>
                    <a:bodyPr/>
                    <a:lstStyle/>
                    <a:p>
                      <a:endParaRPr lang="en-HR" sz="2000" dirty="0"/>
                    </a:p>
                  </a:txBody>
                  <a:tcPr anchor="ctr"/>
                </a:tc>
                <a:extLst>
                  <a:ext uri="{0D108BD9-81ED-4DB2-BD59-A6C34878D82A}">
                    <a16:rowId xmlns:a16="http://schemas.microsoft.com/office/drawing/2014/main" val="1099796895"/>
                  </a:ext>
                </a:extLst>
              </a:tr>
              <a:tr h="370840">
                <a:tc>
                  <a:txBody>
                    <a:bodyPr/>
                    <a:lstStyle/>
                    <a:p>
                      <a:pPr algn="ctr"/>
                      <a:r>
                        <a:rPr lang="en-HR" dirty="0"/>
                        <a:t>mm</a:t>
                      </a:r>
                    </a:p>
                  </a:txBody>
                  <a:tcPr anchor="ctr"/>
                </a:tc>
                <a:tc>
                  <a:txBody>
                    <a:bodyPr/>
                    <a:lstStyle/>
                    <a:p>
                      <a:pPr algn="l"/>
                      <a:r>
                        <a:rPr lang="en-HR" dirty="0"/>
                        <a:t>milimeters</a:t>
                      </a:r>
                    </a:p>
                  </a:txBody>
                  <a:tcPr anchor="ctr"/>
                </a:tc>
                <a:tc>
                  <a:txBody>
                    <a:bodyPr/>
                    <a:lstStyle/>
                    <a:p>
                      <a:endParaRPr lang="en-HR" sz="2000" dirty="0"/>
                    </a:p>
                  </a:txBody>
                  <a:tcPr anchor="ctr"/>
                </a:tc>
                <a:extLst>
                  <a:ext uri="{0D108BD9-81ED-4DB2-BD59-A6C34878D82A}">
                    <a16:rowId xmlns:a16="http://schemas.microsoft.com/office/drawing/2014/main" val="2369491254"/>
                  </a:ext>
                </a:extLst>
              </a:tr>
              <a:tr h="370840">
                <a:tc>
                  <a:txBody>
                    <a:bodyPr/>
                    <a:lstStyle/>
                    <a:p>
                      <a:pPr algn="ctr"/>
                      <a:r>
                        <a:rPr lang="en-HR" dirty="0"/>
                        <a:t>in</a:t>
                      </a:r>
                    </a:p>
                  </a:txBody>
                  <a:tcPr anchor="ctr"/>
                </a:tc>
                <a:tc>
                  <a:txBody>
                    <a:bodyPr/>
                    <a:lstStyle/>
                    <a:p>
                      <a:pPr algn="l"/>
                      <a:r>
                        <a:rPr lang="en-HR" dirty="0"/>
                        <a:t>inches</a:t>
                      </a:r>
                    </a:p>
                  </a:txBody>
                  <a:tcPr anchor="ctr"/>
                </a:tc>
                <a:tc>
                  <a:txBody>
                    <a:bodyPr/>
                    <a:lstStyle/>
                    <a:p>
                      <a:r>
                        <a:rPr lang="en-HR" sz="2000" dirty="0"/>
                        <a:t>1in = 96px = 2.54cm</a:t>
                      </a:r>
                    </a:p>
                  </a:txBody>
                  <a:tcPr anchor="ctr"/>
                </a:tc>
                <a:extLst>
                  <a:ext uri="{0D108BD9-81ED-4DB2-BD59-A6C34878D82A}">
                    <a16:rowId xmlns:a16="http://schemas.microsoft.com/office/drawing/2014/main" val="2724729904"/>
                  </a:ext>
                </a:extLst>
              </a:tr>
              <a:tr h="370840">
                <a:tc>
                  <a:txBody>
                    <a:bodyPr/>
                    <a:lstStyle/>
                    <a:p>
                      <a:pPr algn="ctr"/>
                      <a:r>
                        <a:rPr lang="en-HR" dirty="0"/>
                        <a:t>px</a:t>
                      </a:r>
                    </a:p>
                  </a:txBody>
                  <a:tcPr anchor="ctr"/>
                </a:tc>
                <a:tc>
                  <a:txBody>
                    <a:bodyPr/>
                    <a:lstStyle/>
                    <a:p>
                      <a:pPr algn="l"/>
                      <a:r>
                        <a:rPr lang="en-HR" dirty="0"/>
                        <a:t>pixels</a:t>
                      </a:r>
                    </a:p>
                  </a:txBody>
                  <a:tcPr anchor="ctr"/>
                </a:tc>
                <a:tc>
                  <a:txBody>
                    <a:bodyPr/>
                    <a:lstStyle/>
                    <a:p>
                      <a:pPr marL="0" marR="0" lvl="0" indent="0" algn="l" defTabSz="1450278" rtl="0" eaLnBrk="1" fontAlgn="auto" latinLnBrk="0" hangingPunct="1">
                        <a:lnSpc>
                          <a:spcPct val="100000"/>
                        </a:lnSpc>
                        <a:spcBef>
                          <a:spcPts val="0"/>
                        </a:spcBef>
                        <a:spcAft>
                          <a:spcPts val="0"/>
                        </a:spcAft>
                        <a:buClrTx/>
                        <a:buSzTx/>
                        <a:buFontTx/>
                        <a:buNone/>
                        <a:tabLst/>
                        <a:defRPr/>
                      </a:pPr>
                      <a:r>
                        <a:rPr lang="en-HR" sz="2000" dirty="0"/>
                        <a:t>1px = 1/96th of 1in</a:t>
                      </a:r>
                    </a:p>
                  </a:txBody>
                  <a:tcPr anchor="ctr"/>
                </a:tc>
                <a:extLst>
                  <a:ext uri="{0D108BD9-81ED-4DB2-BD59-A6C34878D82A}">
                    <a16:rowId xmlns:a16="http://schemas.microsoft.com/office/drawing/2014/main" val="372665969"/>
                  </a:ext>
                </a:extLst>
              </a:tr>
              <a:tr h="370840">
                <a:tc>
                  <a:txBody>
                    <a:bodyPr/>
                    <a:lstStyle/>
                    <a:p>
                      <a:pPr algn="ctr"/>
                      <a:r>
                        <a:rPr lang="en-HR" dirty="0"/>
                        <a:t>pt</a:t>
                      </a:r>
                    </a:p>
                  </a:txBody>
                  <a:tcPr anchor="ctr"/>
                </a:tc>
                <a:tc>
                  <a:txBody>
                    <a:bodyPr/>
                    <a:lstStyle/>
                    <a:p>
                      <a:pPr algn="l"/>
                      <a:r>
                        <a:rPr lang="en-HR" dirty="0"/>
                        <a:t>points</a:t>
                      </a:r>
                    </a:p>
                  </a:txBody>
                  <a:tcPr anchor="ctr"/>
                </a:tc>
                <a:tc>
                  <a:txBody>
                    <a:bodyPr/>
                    <a:lstStyle/>
                    <a:p>
                      <a:pPr marL="0" marR="0" lvl="0" indent="0" algn="l" defTabSz="1450278" rtl="0" eaLnBrk="1" fontAlgn="auto" latinLnBrk="0" hangingPunct="1">
                        <a:lnSpc>
                          <a:spcPct val="100000"/>
                        </a:lnSpc>
                        <a:spcBef>
                          <a:spcPts val="0"/>
                        </a:spcBef>
                        <a:spcAft>
                          <a:spcPts val="0"/>
                        </a:spcAft>
                        <a:buClrTx/>
                        <a:buSzTx/>
                        <a:buFontTx/>
                        <a:buNone/>
                        <a:tabLst/>
                        <a:defRPr/>
                      </a:pPr>
                      <a:r>
                        <a:rPr lang="en-HR" sz="2000" dirty="0"/>
                        <a:t>1pt = 1/72 of 1in</a:t>
                      </a:r>
                    </a:p>
                  </a:txBody>
                  <a:tcPr anchor="ctr"/>
                </a:tc>
                <a:extLst>
                  <a:ext uri="{0D108BD9-81ED-4DB2-BD59-A6C34878D82A}">
                    <a16:rowId xmlns:a16="http://schemas.microsoft.com/office/drawing/2014/main" val="918896784"/>
                  </a:ext>
                </a:extLst>
              </a:tr>
              <a:tr h="370840">
                <a:tc>
                  <a:txBody>
                    <a:bodyPr/>
                    <a:lstStyle/>
                    <a:p>
                      <a:pPr algn="ctr"/>
                      <a:r>
                        <a:rPr lang="en-HR" dirty="0"/>
                        <a:t>pc</a:t>
                      </a:r>
                    </a:p>
                  </a:txBody>
                  <a:tcPr anchor="ctr"/>
                </a:tc>
                <a:tc>
                  <a:txBody>
                    <a:bodyPr/>
                    <a:lstStyle/>
                    <a:p>
                      <a:pPr algn="l"/>
                      <a:r>
                        <a:rPr lang="en-HR" dirty="0"/>
                        <a:t>picas</a:t>
                      </a:r>
                    </a:p>
                  </a:txBody>
                  <a:tcPr anchor="ctr"/>
                </a:tc>
                <a:tc>
                  <a:txBody>
                    <a:bodyPr/>
                    <a:lstStyle/>
                    <a:p>
                      <a:r>
                        <a:rPr lang="en-HR" sz="2000" dirty="0"/>
                        <a:t>1pc = 12pt</a:t>
                      </a:r>
                    </a:p>
                  </a:txBody>
                  <a:tcPr anchor="ctr"/>
                </a:tc>
                <a:extLst>
                  <a:ext uri="{0D108BD9-81ED-4DB2-BD59-A6C34878D82A}">
                    <a16:rowId xmlns:a16="http://schemas.microsoft.com/office/drawing/2014/main" val="3201286027"/>
                  </a:ext>
                </a:extLst>
              </a:tr>
            </a:tbl>
          </a:graphicData>
        </a:graphic>
      </p:graphicFrame>
    </p:spTree>
    <p:extLst>
      <p:ext uri="{BB962C8B-B14F-4D97-AF65-F5344CB8AC3E}">
        <p14:creationId xmlns:p14="http://schemas.microsoft.com/office/powerpoint/2010/main" val="269205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Pixels</a:t>
            </a:r>
          </a:p>
          <a:p>
            <a:pPr>
              <a:buClr>
                <a:schemeClr val="tx1"/>
              </a:buClr>
            </a:pPr>
            <a:endParaRPr lang="en-US" sz="3200" dirty="0"/>
          </a:p>
          <a:p>
            <a:pPr lvl="0">
              <a:buClr>
                <a:schemeClr val="tx1"/>
              </a:buClr>
            </a:pPr>
            <a:r>
              <a:rPr lang="en-US" sz="3200" dirty="0"/>
              <a:t>Some properties where we might use </a:t>
            </a:r>
            <a:r>
              <a:rPr lang="en-US" sz="3200" b="1" dirty="0"/>
              <a:t>pixels</a:t>
            </a:r>
            <a:r>
              <a:rPr lang="en-US" sz="3200" dirty="0"/>
              <a:t>:</a:t>
            </a:r>
          </a:p>
          <a:p>
            <a:pPr marL="457200" lvl="0" indent="-457200">
              <a:buClr>
                <a:schemeClr val="tx1"/>
              </a:buClr>
              <a:buFont typeface="Arial" panose="020B0604020202020204" pitchFamily="34" charset="0"/>
              <a:buChar char="•"/>
            </a:pPr>
            <a:r>
              <a:rPr lang="en-US" sz="3200" dirty="0"/>
              <a:t>border-width</a:t>
            </a:r>
          </a:p>
          <a:p>
            <a:pPr marL="457200" lvl="0" indent="-457200">
              <a:buClr>
                <a:schemeClr val="tx1"/>
              </a:buClr>
              <a:buFont typeface="Arial" panose="020B0604020202020204" pitchFamily="34" charset="0"/>
              <a:buChar char="•"/>
            </a:pPr>
            <a:r>
              <a:rPr lang="en-US" sz="3200" dirty="0"/>
              <a:t>border-radius</a:t>
            </a:r>
          </a:p>
          <a:p>
            <a:pPr marL="457200" lvl="0" indent="-457200">
              <a:buClr>
                <a:schemeClr val="tx1"/>
              </a:buClr>
              <a:buFont typeface="Arial" panose="020B0604020202020204" pitchFamily="34" charset="0"/>
              <a:buChar char="•"/>
            </a:pPr>
            <a:endParaRPr lang="en-US" sz="3200" dirty="0"/>
          </a:p>
          <a:p>
            <a:pPr marL="457200" lvl="0" indent="-457200">
              <a:buClr>
                <a:schemeClr val="tx1"/>
              </a:buClr>
              <a:buFont typeface="Arial" panose="020B0604020202020204" pitchFamily="34" charset="0"/>
              <a:buChar char="•"/>
            </a:pPr>
            <a:endParaRPr lang="en-US" sz="3200" dirty="0"/>
          </a:p>
          <a:p>
            <a:pPr lvl="0">
              <a:buClr>
                <a:schemeClr val="tx1"/>
              </a:buClr>
            </a:pPr>
            <a:endParaRPr lang="en-US" sz="2000" dirty="0"/>
          </a:p>
          <a:p>
            <a:pPr lvl="0">
              <a:buClr>
                <a:schemeClr val="tx1"/>
              </a:buClr>
            </a:pPr>
            <a:endParaRPr lang="en-US" sz="2000" dirty="0"/>
          </a:p>
          <a:p>
            <a:pPr lvl="0">
              <a:buClr>
                <a:schemeClr val="tx1"/>
              </a:buClr>
            </a:pPr>
            <a:endParaRPr lang="en-US" sz="2000" dirty="0"/>
          </a:p>
          <a:p>
            <a:pPr lvl="0">
              <a:buClr>
                <a:schemeClr val="tx1"/>
              </a:buClr>
            </a:pPr>
            <a:r>
              <a:rPr lang="en-US" sz="2000" dirty="0"/>
              <a:t>Note:</a:t>
            </a:r>
            <a:br>
              <a:rPr lang="en-US" sz="2000" dirty="0"/>
            </a:br>
            <a:r>
              <a:rPr lang="en-US" sz="2000" dirty="0"/>
              <a:t>You can use pixels wherever you want.</a:t>
            </a:r>
            <a:br>
              <a:rPr lang="en-US" sz="2000" dirty="0"/>
            </a:br>
            <a:r>
              <a:rPr lang="en-US" sz="2000" dirty="0"/>
              <a:t>This is just my suggestion and approach when it comes to working with pixel values.</a:t>
            </a:r>
          </a:p>
          <a:p>
            <a:pPr lvl="0">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7" name="Picture 6" descr="Text&#10;&#10;Description automatically generated with medium confidence">
            <a:extLst>
              <a:ext uri="{FF2B5EF4-FFF2-40B4-BE49-F238E27FC236}">
                <a16:creationId xmlns:a16="http://schemas.microsoft.com/office/drawing/2014/main" id="{21A16AB2-159E-AE40-AB34-D7EA87B4C014}"/>
              </a:ext>
            </a:extLst>
          </p:cNvPr>
          <p:cNvPicPr>
            <a:picLocks noChangeAspect="1"/>
          </p:cNvPicPr>
          <p:nvPr/>
        </p:nvPicPr>
        <p:blipFill>
          <a:blip r:embed="rId3"/>
          <a:stretch>
            <a:fillRect/>
          </a:stretch>
        </p:blipFill>
        <p:spPr>
          <a:xfrm>
            <a:off x="1710048" y="3684869"/>
            <a:ext cx="5714752" cy="2922106"/>
          </a:xfrm>
          <a:prstGeom prst="rect">
            <a:avLst/>
          </a:prstGeom>
        </p:spPr>
      </p:pic>
    </p:spTree>
    <p:extLst>
      <p:ext uri="{BB962C8B-B14F-4D97-AF65-F5344CB8AC3E}">
        <p14:creationId xmlns:p14="http://schemas.microsoft.com/office/powerpoint/2010/main" val="3764406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Create a markup and style it as you wish, as long as you use following properties and PX’s as units: </a:t>
            </a:r>
            <a:r>
              <a:rPr lang="en-US" b="1" dirty="0"/>
              <a:t>width</a:t>
            </a:r>
            <a:r>
              <a:rPr lang="en-US" dirty="0"/>
              <a:t>, </a:t>
            </a:r>
            <a:r>
              <a:rPr lang="en-US" b="1" dirty="0"/>
              <a:t>height</a:t>
            </a:r>
            <a:r>
              <a:rPr lang="en-US" dirty="0"/>
              <a:t>, </a:t>
            </a:r>
            <a:r>
              <a:rPr lang="en-US" b="1" dirty="0"/>
              <a:t>font-size</a:t>
            </a:r>
            <a:r>
              <a:rPr lang="en-US" dirty="0"/>
              <a:t>, </a:t>
            </a:r>
            <a:r>
              <a:rPr lang="en-US" b="1" dirty="0"/>
              <a:t>line-height</a:t>
            </a:r>
            <a:r>
              <a:rPr lang="en-US" dirty="0"/>
              <a:t>, </a:t>
            </a:r>
            <a:r>
              <a:rPr lang="en-US" b="1" dirty="0"/>
              <a:t>letter-spacing</a:t>
            </a:r>
            <a:r>
              <a:rPr lang="en-US" dirty="0"/>
              <a:t>, </a:t>
            </a:r>
            <a:r>
              <a:rPr lang="en-US" b="1" dirty="0"/>
              <a:t>margin</a:t>
            </a:r>
            <a:r>
              <a:rPr lang="en-US" dirty="0"/>
              <a:t> and </a:t>
            </a:r>
            <a:r>
              <a:rPr lang="en-US" b="1" dirty="0"/>
              <a:t>padding</a:t>
            </a:r>
            <a:r>
              <a:rPr lang="en-US" dirty="0"/>
              <a:t>.</a:t>
            </a:r>
            <a:endParaRPr lang="en-US" b="1"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6" name="Picture 5" descr="Text, letter&#10;&#10;Description automatically generated">
            <a:extLst>
              <a:ext uri="{FF2B5EF4-FFF2-40B4-BE49-F238E27FC236}">
                <a16:creationId xmlns:a16="http://schemas.microsoft.com/office/drawing/2014/main" id="{C3001CCA-D606-7146-BCFF-CC689DD42C7E}"/>
              </a:ext>
            </a:extLst>
          </p:cNvPr>
          <p:cNvPicPr>
            <a:picLocks noChangeAspect="1"/>
          </p:cNvPicPr>
          <p:nvPr/>
        </p:nvPicPr>
        <p:blipFill>
          <a:blip r:embed="rId4"/>
          <a:stretch>
            <a:fillRect/>
          </a:stretch>
        </p:blipFill>
        <p:spPr>
          <a:xfrm>
            <a:off x="10452100" y="4045231"/>
            <a:ext cx="6527800" cy="4038600"/>
          </a:xfrm>
          <a:prstGeom prst="rect">
            <a:avLst/>
          </a:prstGeom>
        </p:spPr>
      </p:pic>
    </p:spTree>
    <p:extLst>
      <p:ext uri="{BB962C8B-B14F-4D97-AF65-F5344CB8AC3E}">
        <p14:creationId xmlns:p14="http://schemas.microsoft.com/office/powerpoint/2010/main" val="3261313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r>
              <a:rPr lang="en-GB" sz="1600" dirty="0"/>
              <a:t>* Viewport = the browser window size. If the viewport is 50cm wide, 1vw = 0.5cm.</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Relative lengths</a:t>
            </a:r>
          </a:p>
          <a:p>
            <a:pPr>
              <a:buClr>
                <a:schemeClr val="tx1"/>
              </a:buClr>
            </a:pPr>
            <a:endParaRPr lang="en-US" sz="3200" dirty="0"/>
          </a:p>
          <a:p>
            <a:pPr>
              <a:buClr>
                <a:schemeClr val="tx1"/>
              </a:buClr>
            </a:pPr>
            <a:r>
              <a:rPr lang="en-US" sz="3200" dirty="0"/>
              <a:t>Relative units are mainly used for creating responsive layouts.</a:t>
            </a:r>
          </a:p>
          <a:p>
            <a:pPr>
              <a:buClr>
                <a:schemeClr val="tx1"/>
              </a:buClr>
            </a:pPr>
            <a:endParaRPr lang="en-US" sz="3200" dirty="0"/>
          </a:p>
          <a:p>
            <a:pPr>
              <a:buClr>
                <a:schemeClr val="tx1"/>
              </a:buClr>
            </a:pPr>
            <a:r>
              <a:rPr lang="en-US" sz="3200" dirty="0"/>
              <a:t>Relative units can be a little more difficult than absolute units in determining which to use.</a:t>
            </a:r>
          </a:p>
          <a:p>
            <a:pPr>
              <a:buClr>
                <a:schemeClr val="tx1"/>
              </a:buClr>
            </a:pPr>
            <a:endParaRPr lang="en-US" sz="3200" dirty="0"/>
          </a:p>
          <a:p>
            <a:pPr>
              <a:buClr>
                <a:schemeClr val="tx1"/>
              </a:buClr>
            </a:pPr>
            <a:endParaRPr lang="en-US" sz="3200" dirty="0"/>
          </a:p>
          <a:p>
            <a:pPr>
              <a:buClr>
                <a:schemeClr val="tx1"/>
              </a:buClr>
            </a:pPr>
            <a:r>
              <a:rPr lang="en-US" sz="3200" dirty="0"/>
              <a:t>Most common are </a:t>
            </a:r>
            <a:r>
              <a:rPr lang="en-US" sz="3200" b="1" dirty="0" err="1"/>
              <a:t>em</a:t>
            </a:r>
            <a:r>
              <a:rPr lang="en-US" sz="3200" dirty="0"/>
              <a:t>, </a:t>
            </a:r>
            <a:r>
              <a:rPr lang="en-US" sz="3200" b="1" dirty="0"/>
              <a:t>rem</a:t>
            </a:r>
            <a:r>
              <a:rPr lang="en-US" sz="3200" dirty="0"/>
              <a:t>, </a:t>
            </a:r>
            <a:r>
              <a:rPr lang="en-US" sz="3200" b="1" dirty="0" err="1"/>
              <a:t>vw</a:t>
            </a:r>
            <a:r>
              <a:rPr lang="en-US" sz="3200" b="1" dirty="0"/>
              <a:t>, </a:t>
            </a:r>
            <a:r>
              <a:rPr lang="en-US" sz="3200" b="1" dirty="0" err="1"/>
              <a:t>vh</a:t>
            </a:r>
            <a:r>
              <a:rPr lang="en-US" sz="3200" b="1" dirty="0"/>
              <a:t> </a:t>
            </a:r>
            <a:r>
              <a:rPr lang="en-US" sz="3200" dirty="0"/>
              <a:t>and</a:t>
            </a:r>
            <a:r>
              <a:rPr lang="en-US" sz="3200" b="1" dirty="0"/>
              <a:t> %</a:t>
            </a:r>
            <a:r>
              <a:rPr lang="en-US" sz="3200" dirty="0"/>
              <a: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25</a:t>
            </a:fld>
            <a:endParaRPr lang="en-US" dirty="0"/>
          </a:p>
        </p:txBody>
      </p:sp>
      <p:graphicFrame>
        <p:nvGraphicFramePr>
          <p:cNvPr id="6" name="Table 6">
            <a:extLst>
              <a:ext uri="{FF2B5EF4-FFF2-40B4-BE49-F238E27FC236}">
                <a16:creationId xmlns:a16="http://schemas.microsoft.com/office/drawing/2014/main" id="{306129E0-6F15-F442-A3A5-2BC98119DEAB}"/>
              </a:ext>
            </a:extLst>
          </p:cNvPr>
          <p:cNvGraphicFramePr>
            <a:graphicFrameLocks noGrp="1"/>
          </p:cNvGraphicFramePr>
          <p:nvPr>
            <p:extLst>
              <p:ext uri="{D42A27DB-BD31-4B8C-83A1-F6EECF244321}">
                <p14:modId xmlns:p14="http://schemas.microsoft.com/office/powerpoint/2010/main" val="3209913318"/>
              </p:ext>
            </p:extLst>
          </p:nvPr>
        </p:nvGraphicFramePr>
        <p:xfrm>
          <a:off x="776349" y="2514917"/>
          <a:ext cx="7591301" cy="5266690"/>
        </p:xfrm>
        <a:graphic>
          <a:graphicData uri="http://schemas.openxmlformats.org/drawingml/2006/table">
            <a:tbl>
              <a:tblPr firstRow="1" bandRow="1">
                <a:tableStyleId>{69012ECD-51FC-41F1-AA8D-1B2483CD663E}</a:tableStyleId>
              </a:tblPr>
              <a:tblGrid>
                <a:gridCol w="1361209">
                  <a:extLst>
                    <a:ext uri="{9D8B030D-6E8A-4147-A177-3AD203B41FA5}">
                      <a16:colId xmlns:a16="http://schemas.microsoft.com/office/drawing/2014/main" val="402890467"/>
                    </a:ext>
                  </a:extLst>
                </a:gridCol>
                <a:gridCol w="6230092">
                  <a:extLst>
                    <a:ext uri="{9D8B030D-6E8A-4147-A177-3AD203B41FA5}">
                      <a16:colId xmlns:a16="http://schemas.microsoft.com/office/drawing/2014/main" val="3977150360"/>
                    </a:ext>
                  </a:extLst>
                </a:gridCol>
              </a:tblGrid>
              <a:tr h="370840">
                <a:tc>
                  <a:txBody>
                    <a:bodyPr/>
                    <a:lstStyle/>
                    <a:p>
                      <a:pPr algn="ctr"/>
                      <a:r>
                        <a:rPr lang="en-HR" dirty="0"/>
                        <a:t>Unit</a:t>
                      </a:r>
                    </a:p>
                  </a:txBody>
                  <a:tcPr/>
                </a:tc>
                <a:tc>
                  <a:txBody>
                    <a:bodyPr/>
                    <a:lstStyle/>
                    <a:p>
                      <a:pPr algn="l"/>
                      <a:r>
                        <a:rPr lang="en-HR" dirty="0"/>
                        <a:t>Description</a:t>
                      </a:r>
                    </a:p>
                  </a:txBody>
                  <a:tcPr/>
                </a:tc>
                <a:extLst>
                  <a:ext uri="{0D108BD9-81ED-4DB2-BD59-A6C34878D82A}">
                    <a16:rowId xmlns:a16="http://schemas.microsoft.com/office/drawing/2014/main" val="3048988857"/>
                  </a:ext>
                </a:extLst>
              </a:tr>
              <a:tr h="370840">
                <a:tc>
                  <a:txBody>
                    <a:bodyPr/>
                    <a:lstStyle/>
                    <a:p>
                      <a:pPr algn="ctr"/>
                      <a:r>
                        <a:rPr lang="en-HR" dirty="0"/>
                        <a:t>em</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the font-size of the element</a:t>
                      </a:r>
                      <a:endParaRPr lang="en-HR" sz="2000" dirty="0"/>
                    </a:p>
                  </a:txBody>
                  <a:tcPr anchor="ctr"/>
                </a:tc>
                <a:extLst>
                  <a:ext uri="{0D108BD9-81ED-4DB2-BD59-A6C34878D82A}">
                    <a16:rowId xmlns:a16="http://schemas.microsoft.com/office/drawing/2014/main" val="1099796895"/>
                  </a:ext>
                </a:extLst>
              </a:tr>
              <a:tr h="370840">
                <a:tc>
                  <a:txBody>
                    <a:bodyPr/>
                    <a:lstStyle/>
                    <a:p>
                      <a:pPr algn="ctr"/>
                      <a:r>
                        <a:rPr lang="en-HR" dirty="0"/>
                        <a:t>ex</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the x-height of the current font</a:t>
                      </a:r>
                      <a:endParaRPr lang="en-HR" sz="2000" dirty="0"/>
                    </a:p>
                  </a:txBody>
                  <a:tcPr anchor="ctr"/>
                </a:tc>
                <a:extLst>
                  <a:ext uri="{0D108BD9-81ED-4DB2-BD59-A6C34878D82A}">
                    <a16:rowId xmlns:a16="http://schemas.microsoft.com/office/drawing/2014/main" val="2369491254"/>
                  </a:ext>
                </a:extLst>
              </a:tr>
              <a:tr h="370840">
                <a:tc>
                  <a:txBody>
                    <a:bodyPr/>
                    <a:lstStyle/>
                    <a:p>
                      <a:pPr algn="ctr"/>
                      <a:r>
                        <a:rPr lang="en-HR" dirty="0"/>
                        <a:t>ch</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the width of the "0" (zero)</a:t>
                      </a:r>
                      <a:endParaRPr lang="en-HR" sz="2000" dirty="0"/>
                    </a:p>
                  </a:txBody>
                  <a:tcPr anchor="ctr"/>
                </a:tc>
                <a:extLst>
                  <a:ext uri="{0D108BD9-81ED-4DB2-BD59-A6C34878D82A}">
                    <a16:rowId xmlns:a16="http://schemas.microsoft.com/office/drawing/2014/main" val="2724729904"/>
                  </a:ext>
                </a:extLst>
              </a:tr>
              <a:tr h="370840">
                <a:tc>
                  <a:txBody>
                    <a:bodyPr/>
                    <a:lstStyle/>
                    <a:p>
                      <a:pPr algn="ctr"/>
                      <a:r>
                        <a:rPr lang="en-HR" dirty="0"/>
                        <a:t>rem</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font-size of the root element</a:t>
                      </a:r>
                      <a:endParaRPr lang="en-HR" sz="2000" dirty="0"/>
                    </a:p>
                  </a:txBody>
                  <a:tcPr anchor="ctr"/>
                </a:tc>
                <a:extLst>
                  <a:ext uri="{0D108BD9-81ED-4DB2-BD59-A6C34878D82A}">
                    <a16:rowId xmlns:a16="http://schemas.microsoft.com/office/drawing/2014/main" val="372665969"/>
                  </a:ext>
                </a:extLst>
              </a:tr>
              <a:tr h="370840">
                <a:tc>
                  <a:txBody>
                    <a:bodyPr/>
                    <a:lstStyle/>
                    <a:p>
                      <a:pPr algn="ctr"/>
                      <a:r>
                        <a:rPr lang="en-HR" dirty="0"/>
                        <a:t>vw</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1% of the width of the viewport*</a:t>
                      </a:r>
                      <a:endParaRPr lang="en-HR" sz="2000" dirty="0"/>
                    </a:p>
                  </a:txBody>
                  <a:tcPr anchor="ctr"/>
                </a:tc>
                <a:extLst>
                  <a:ext uri="{0D108BD9-81ED-4DB2-BD59-A6C34878D82A}">
                    <a16:rowId xmlns:a16="http://schemas.microsoft.com/office/drawing/2014/main" val="918896784"/>
                  </a:ext>
                </a:extLst>
              </a:tr>
              <a:tr h="370840">
                <a:tc>
                  <a:txBody>
                    <a:bodyPr/>
                    <a:lstStyle/>
                    <a:p>
                      <a:pPr algn="ctr"/>
                      <a:r>
                        <a:rPr lang="en-HR" dirty="0"/>
                        <a:t>vh</a:t>
                      </a:r>
                    </a:p>
                  </a:txBody>
                  <a:tcPr anchor="ctr"/>
                </a:tc>
                <a:tc>
                  <a:txBody>
                    <a:bodyPr/>
                    <a:lstStyle/>
                    <a:p>
                      <a:pPr marL="0" marR="0" lvl="0" indent="0" algn="l" defTabSz="1450278" rtl="0" eaLnBrk="1" fontAlgn="auto" latinLnBrk="0" hangingPunct="1">
                        <a:lnSpc>
                          <a:spcPct val="100000"/>
                        </a:lnSpc>
                        <a:spcBef>
                          <a:spcPts val="0"/>
                        </a:spcBef>
                        <a:spcAft>
                          <a:spcPts val="0"/>
                        </a:spcAft>
                        <a:buClrTx/>
                        <a:buSzTx/>
                        <a:buFontTx/>
                        <a:buNone/>
                        <a:tabLst/>
                        <a:defRPr/>
                      </a:pPr>
                      <a:r>
                        <a:rPr lang="en-GB" sz="2000" dirty="0"/>
                        <a:t>Relative to 1% of the height of the viewport*</a:t>
                      </a:r>
                      <a:endParaRPr lang="en-HR" sz="2000" dirty="0"/>
                    </a:p>
                  </a:txBody>
                  <a:tcPr anchor="ctr"/>
                </a:tc>
                <a:extLst>
                  <a:ext uri="{0D108BD9-81ED-4DB2-BD59-A6C34878D82A}">
                    <a16:rowId xmlns:a16="http://schemas.microsoft.com/office/drawing/2014/main" val="3201286027"/>
                  </a:ext>
                </a:extLst>
              </a:tr>
              <a:tr h="370840">
                <a:tc>
                  <a:txBody>
                    <a:bodyPr/>
                    <a:lstStyle/>
                    <a:p>
                      <a:pPr algn="ctr"/>
                      <a:r>
                        <a:rPr lang="en-HR" dirty="0"/>
                        <a:t>vmin</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1% of viewport's* smaller dimension</a:t>
                      </a:r>
                      <a:endParaRPr lang="en-HR" sz="2000" dirty="0"/>
                    </a:p>
                  </a:txBody>
                  <a:tcPr anchor="ctr"/>
                </a:tc>
                <a:extLst>
                  <a:ext uri="{0D108BD9-81ED-4DB2-BD59-A6C34878D82A}">
                    <a16:rowId xmlns:a16="http://schemas.microsoft.com/office/drawing/2014/main" val="1676312381"/>
                  </a:ext>
                </a:extLst>
              </a:tr>
              <a:tr h="0">
                <a:tc>
                  <a:txBody>
                    <a:bodyPr/>
                    <a:lstStyle/>
                    <a:p>
                      <a:pPr algn="ctr"/>
                      <a:r>
                        <a:rPr lang="en-HR" dirty="0"/>
                        <a:t>vmax</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1% of viewport's* larger dimension</a:t>
                      </a:r>
                      <a:endParaRPr lang="en-HR" sz="2000" dirty="0"/>
                    </a:p>
                  </a:txBody>
                  <a:tcPr anchor="ctr"/>
                </a:tc>
                <a:extLst>
                  <a:ext uri="{0D108BD9-81ED-4DB2-BD59-A6C34878D82A}">
                    <a16:rowId xmlns:a16="http://schemas.microsoft.com/office/drawing/2014/main" val="556076123"/>
                  </a:ext>
                </a:extLst>
              </a:tr>
              <a:tr h="370840">
                <a:tc>
                  <a:txBody>
                    <a:bodyPr/>
                    <a:lstStyle/>
                    <a:p>
                      <a:pPr algn="ctr"/>
                      <a:r>
                        <a:rPr lang="en-HR" dirty="0"/>
                        <a:t>%</a:t>
                      </a:r>
                    </a:p>
                  </a:txBody>
                  <a:tcPr anchor="ctr"/>
                </a:tc>
                <a:tc>
                  <a:txBody>
                    <a:bodyPr/>
                    <a:lstStyle/>
                    <a:p>
                      <a:pPr marL="0" marR="0" indent="0" algn="l" defTabSz="1450278" rtl="0" eaLnBrk="1" fontAlgn="auto" latinLnBrk="0" hangingPunct="1">
                        <a:lnSpc>
                          <a:spcPct val="100000"/>
                        </a:lnSpc>
                        <a:spcBef>
                          <a:spcPts val="0"/>
                        </a:spcBef>
                        <a:spcAft>
                          <a:spcPts val="0"/>
                        </a:spcAft>
                        <a:buClrTx/>
                        <a:buSzTx/>
                        <a:buFontTx/>
                        <a:buNone/>
                        <a:tabLst/>
                        <a:defRPr/>
                      </a:pPr>
                      <a:r>
                        <a:rPr lang="en-GB" sz="2000" dirty="0"/>
                        <a:t>Relative to the size of the container</a:t>
                      </a:r>
                      <a:endParaRPr lang="en-HR" sz="2000" dirty="0"/>
                    </a:p>
                  </a:txBody>
                  <a:tcPr anchor="ctr"/>
                </a:tc>
                <a:extLst>
                  <a:ext uri="{0D108BD9-81ED-4DB2-BD59-A6C34878D82A}">
                    <a16:rowId xmlns:a16="http://schemas.microsoft.com/office/drawing/2014/main" val="4208762425"/>
                  </a:ext>
                </a:extLst>
              </a:tr>
            </a:tbl>
          </a:graphicData>
        </a:graphic>
      </p:graphicFrame>
    </p:spTree>
    <p:extLst>
      <p:ext uri="{BB962C8B-B14F-4D97-AF65-F5344CB8AC3E}">
        <p14:creationId xmlns:p14="http://schemas.microsoft.com/office/powerpoint/2010/main" val="2264254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b="1" dirty="0"/>
              <a:t>VW &amp; VH</a:t>
            </a:r>
          </a:p>
          <a:p>
            <a:pPr lvl="0">
              <a:buClr>
                <a:schemeClr val="tx1"/>
              </a:buClr>
            </a:pPr>
            <a:endParaRPr lang="en-US" sz="3200" dirty="0"/>
          </a:p>
          <a:p>
            <a:pPr lvl="0">
              <a:buClr>
                <a:schemeClr val="tx1"/>
              </a:buClr>
            </a:pPr>
            <a:r>
              <a:rPr lang="en-US" sz="3200" dirty="0"/>
              <a:t>The </a:t>
            </a:r>
            <a:r>
              <a:rPr lang="en-US" sz="3200" dirty="0" err="1"/>
              <a:t>vw</a:t>
            </a:r>
            <a:r>
              <a:rPr lang="en-US" sz="3200" dirty="0"/>
              <a:t> and </a:t>
            </a:r>
            <a:r>
              <a:rPr lang="en-US" sz="3200" dirty="0" err="1"/>
              <a:t>vh</a:t>
            </a:r>
            <a:r>
              <a:rPr lang="en-US" sz="3200" dirty="0"/>
              <a:t> are not in relation with size of its parent.</a:t>
            </a:r>
          </a:p>
          <a:p>
            <a:pPr lvl="0">
              <a:buClr>
                <a:schemeClr val="tx1"/>
              </a:buClr>
            </a:pPr>
            <a:endParaRPr lang="en-US" sz="3200" dirty="0"/>
          </a:p>
          <a:p>
            <a:pPr lvl="0">
              <a:buClr>
                <a:schemeClr val="tx1"/>
              </a:buClr>
            </a:pPr>
            <a:r>
              <a:rPr lang="en-US" sz="3200" dirty="0"/>
              <a:t>Full-screen sections are probably the most widely-known use cases of viewport units.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1DB08C64-EFFA-1F49-9C5E-B18BD7FCF53C}"/>
              </a:ext>
            </a:extLst>
          </p:cNvPr>
          <p:cNvPicPr>
            <a:picLocks noChangeAspect="1"/>
          </p:cNvPicPr>
          <p:nvPr/>
        </p:nvPicPr>
        <p:blipFill>
          <a:blip r:embed="rId3"/>
          <a:stretch>
            <a:fillRect/>
          </a:stretch>
        </p:blipFill>
        <p:spPr>
          <a:xfrm>
            <a:off x="1710047" y="3327863"/>
            <a:ext cx="5714670" cy="3640798"/>
          </a:xfrm>
          <a:prstGeom prst="rect">
            <a:avLst/>
          </a:prstGeom>
        </p:spPr>
      </p:pic>
    </p:spTree>
    <p:extLst>
      <p:ext uri="{BB962C8B-B14F-4D97-AF65-F5344CB8AC3E}">
        <p14:creationId xmlns:p14="http://schemas.microsoft.com/office/powerpoint/2010/main" val="3077504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b="1" dirty="0"/>
              <a:t>VMIN &amp; VMAX</a:t>
            </a:r>
          </a:p>
          <a:p>
            <a:pPr lvl="0">
              <a:buClr>
                <a:schemeClr val="tx1"/>
              </a:buClr>
            </a:pPr>
            <a:endParaRPr lang="en-US" sz="3200" dirty="0"/>
          </a:p>
          <a:p>
            <a:pPr>
              <a:buClr>
                <a:schemeClr val="tx1"/>
              </a:buClr>
            </a:pPr>
            <a:r>
              <a:rPr lang="en-US" sz="3200" dirty="0"/>
              <a:t>Allow us to access the size of the smaller or the larger side of the viewport, according to the following rules:</a:t>
            </a:r>
          </a:p>
          <a:p>
            <a:pPr>
              <a:buClr>
                <a:schemeClr val="tx1"/>
              </a:buClr>
            </a:pPr>
            <a:endParaRPr lang="en-US" sz="3200" dirty="0"/>
          </a:p>
          <a:p>
            <a:pPr>
              <a:buClr>
                <a:schemeClr val="tx1"/>
              </a:buClr>
            </a:pPr>
            <a:r>
              <a:rPr lang="en-US" sz="3200" dirty="0"/>
              <a:t>100vmin = 100vw or 100vh</a:t>
            </a:r>
            <a:br>
              <a:rPr lang="en-US" sz="3200" dirty="0"/>
            </a:br>
            <a:r>
              <a:rPr lang="en-US" sz="2400" dirty="0"/>
              <a:t>whichever is smaller </a:t>
            </a:r>
          </a:p>
          <a:p>
            <a:pPr>
              <a:buClr>
                <a:schemeClr val="tx1"/>
              </a:buClr>
            </a:pPr>
            <a:r>
              <a:rPr lang="en-US" sz="3200" dirty="0"/>
              <a:t>1vmin = 1vw or 1vh</a:t>
            </a:r>
            <a:br>
              <a:rPr lang="en-US" sz="3200" dirty="0"/>
            </a:br>
            <a:r>
              <a:rPr lang="en-US" sz="2400" dirty="0"/>
              <a:t>whichever is smaller</a:t>
            </a:r>
          </a:p>
          <a:p>
            <a:pPr>
              <a:buClr>
                <a:schemeClr val="tx1"/>
              </a:buClr>
            </a:pPr>
            <a:endParaRPr lang="en-US" sz="2400" dirty="0"/>
          </a:p>
          <a:p>
            <a:pPr>
              <a:buClr>
                <a:schemeClr val="tx1"/>
              </a:buClr>
            </a:pPr>
            <a:r>
              <a:rPr lang="en-US" sz="2400" dirty="0"/>
              <a:t> </a:t>
            </a:r>
            <a:r>
              <a:rPr lang="en-US" sz="3200" dirty="0"/>
              <a:t>100vmax = 100vw or 100vh</a:t>
            </a:r>
            <a:br>
              <a:rPr lang="en-US" sz="3200" dirty="0"/>
            </a:br>
            <a:r>
              <a:rPr lang="en-US" sz="2400" dirty="0"/>
              <a:t>whichever is larger </a:t>
            </a:r>
          </a:p>
          <a:p>
            <a:pPr>
              <a:buClr>
                <a:schemeClr val="tx1"/>
              </a:buClr>
            </a:pPr>
            <a:r>
              <a:rPr lang="en-US" sz="3200" dirty="0"/>
              <a:t>1vmax = 1vw or 1vh</a:t>
            </a:r>
            <a:br>
              <a:rPr lang="en-US" sz="3200" dirty="0"/>
            </a:br>
            <a:r>
              <a:rPr lang="en-US" sz="2400" dirty="0"/>
              <a:t>whichever is larger </a:t>
            </a: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7" name="Picture 6" descr="A picture containing logo&#10;&#10;Description automatically generated">
            <a:extLst>
              <a:ext uri="{FF2B5EF4-FFF2-40B4-BE49-F238E27FC236}">
                <a16:creationId xmlns:a16="http://schemas.microsoft.com/office/drawing/2014/main" id="{175C4354-3BFE-7E48-9F3A-35F9BA88BACA}"/>
              </a:ext>
            </a:extLst>
          </p:cNvPr>
          <p:cNvPicPr>
            <a:picLocks noChangeAspect="1"/>
          </p:cNvPicPr>
          <p:nvPr/>
        </p:nvPicPr>
        <p:blipFill>
          <a:blip r:embed="rId3"/>
          <a:stretch>
            <a:fillRect/>
          </a:stretch>
        </p:blipFill>
        <p:spPr>
          <a:xfrm>
            <a:off x="1715654" y="3412483"/>
            <a:ext cx="5712691" cy="3471558"/>
          </a:xfrm>
          <a:prstGeom prst="rect">
            <a:avLst/>
          </a:prstGeom>
        </p:spPr>
      </p:pic>
    </p:spTree>
    <p:extLst>
      <p:ext uri="{BB962C8B-B14F-4D97-AF65-F5344CB8AC3E}">
        <p14:creationId xmlns:p14="http://schemas.microsoft.com/office/powerpoint/2010/main" val="2075314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b="1" dirty="0"/>
              <a:t>EM</a:t>
            </a:r>
          </a:p>
          <a:p>
            <a:pPr lvl="0">
              <a:buClr>
                <a:schemeClr val="tx1"/>
              </a:buClr>
            </a:pPr>
            <a:endParaRPr lang="en-US" sz="3200" dirty="0"/>
          </a:p>
          <a:p>
            <a:pPr lvl="0">
              <a:buClr>
                <a:schemeClr val="tx1"/>
              </a:buClr>
            </a:pPr>
            <a:r>
              <a:rPr lang="en-US" sz="3200" dirty="0"/>
              <a:t>Some properties where we might use </a:t>
            </a:r>
            <a:r>
              <a:rPr lang="en-US" sz="3200" b="1" dirty="0" err="1"/>
              <a:t>em</a:t>
            </a:r>
            <a:r>
              <a:rPr lang="en-US" sz="3200" dirty="0"/>
              <a:t>:</a:t>
            </a:r>
          </a:p>
          <a:p>
            <a:pPr marL="457200" lvl="0" indent="-457200">
              <a:buClr>
                <a:schemeClr val="tx1"/>
              </a:buClr>
              <a:buFont typeface="Arial" panose="020B0604020202020204" pitchFamily="34" charset="0"/>
              <a:buChar char="•"/>
            </a:pPr>
            <a:r>
              <a:rPr lang="en-US" sz="3200" dirty="0"/>
              <a:t>font-size</a:t>
            </a:r>
          </a:p>
          <a:p>
            <a:pPr marL="457200" lvl="0" indent="-457200">
              <a:buClr>
                <a:schemeClr val="tx1"/>
              </a:buClr>
              <a:buFont typeface="Arial" panose="020B0604020202020204" pitchFamily="34" charset="0"/>
              <a:buChar char="•"/>
            </a:pPr>
            <a:r>
              <a:rPr lang="en-US" sz="3200" dirty="0"/>
              <a:t>padding</a:t>
            </a:r>
          </a:p>
          <a:p>
            <a:pPr marL="457200" lvl="0" indent="-457200">
              <a:buClr>
                <a:schemeClr val="tx1"/>
              </a:buClr>
              <a:buFont typeface="Arial" panose="020B0604020202020204" pitchFamily="34" charset="0"/>
              <a:buChar char="•"/>
            </a:pPr>
            <a:r>
              <a:rPr lang="en-US" sz="3200" dirty="0"/>
              <a:t>line-height</a:t>
            </a:r>
          </a:p>
          <a:p>
            <a:pPr marL="457200" lvl="0" indent="-457200">
              <a:buClr>
                <a:schemeClr val="tx1"/>
              </a:buClr>
              <a:buFont typeface="Arial" panose="020B0604020202020204" pitchFamily="34" charset="0"/>
              <a:buChar char="•"/>
            </a:pPr>
            <a:endParaRPr lang="en-US" sz="3200" dirty="0"/>
          </a:p>
          <a:p>
            <a:pPr marL="457200" lvl="0" indent="-457200">
              <a:buClr>
                <a:schemeClr val="tx1"/>
              </a:buClr>
              <a:buFont typeface="Arial" panose="020B0604020202020204" pitchFamily="34" charset="0"/>
              <a:buChar char="•"/>
            </a:pPr>
            <a:endParaRPr lang="en-US" sz="3200" dirty="0"/>
          </a:p>
          <a:p>
            <a:pPr lvl="0">
              <a:buClr>
                <a:schemeClr val="tx1"/>
              </a:buClr>
            </a:pPr>
            <a:r>
              <a:rPr lang="en-GB" sz="3200" dirty="0"/>
              <a:t>Relative to the current font-size of the element, or by inheritance from the parent.</a:t>
            </a:r>
            <a:endParaRPr lang="en-US" sz="36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7" name="Picture 6" descr="A picture containing text&#10;&#10;Description automatically generated">
            <a:extLst>
              <a:ext uri="{FF2B5EF4-FFF2-40B4-BE49-F238E27FC236}">
                <a16:creationId xmlns:a16="http://schemas.microsoft.com/office/drawing/2014/main" id="{52424077-10B6-ED40-9C8B-101E099B85BE}"/>
              </a:ext>
            </a:extLst>
          </p:cNvPr>
          <p:cNvPicPr>
            <a:picLocks noChangeAspect="1"/>
          </p:cNvPicPr>
          <p:nvPr/>
        </p:nvPicPr>
        <p:blipFill>
          <a:blip r:embed="rId3"/>
          <a:stretch>
            <a:fillRect/>
          </a:stretch>
        </p:blipFill>
        <p:spPr>
          <a:xfrm>
            <a:off x="1710047" y="3563635"/>
            <a:ext cx="5716690" cy="3169253"/>
          </a:xfrm>
          <a:prstGeom prst="rect">
            <a:avLst/>
          </a:prstGeom>
        </p:spPr>
      </p:pic>
    </p:spTree>
    <p:extLst>
      <p:ext uri="{BB962C8B-B14F-4D97-AF65-F5344CB8AC3E}">
        <p14:creationId xmlns:p14="http://schemas.microsoft.com/office/powerpoint/2010/main" val="3591326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Redo a previous exercise but this time with EM’s.</a:t>
            </a:r>
          </a:p>
          <a:p>
            <a:pPr lvl="0">
              <a:buClr>
                <a:schemeClr val="tx1"/>
              </a:buClr>
            </a:pPr>
            <a:endParaRPr lang="en-US" b="1" dirty="0"/>
          </a:p>
          <a:p>
            <a:pPr lvl="0">
              <a:buClr>
                <a:schemeClr val="tx1"/>
              </a:buClr>
            </a:pPr>
            <a:r>
              <a:rPr lang="en-US" dirty="0"/>
              <a:t>Play with some of the measures in browser to see how it affects the box you created.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3385578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Agenda</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4000" dirty="0"/>
              <a:t>Selector Specificity</a:t>
            </a:r>
          </a:p>
          <a:p>
            <a:pPr lvl="0">
              <a:buClr>
                <a:schemeClr val="tx1"/>
              </a:buClr>
            </a:pPr>
            <a:r>
              <a:rPr lang="en-US" sz="4000" dirty="0"/>
              <a:t>Units in CSS</a:t>
            </a:r>
          </a:p>
          <a:p>
            <a:pPr lvl="0">
              <a:buClr>
                <a:schemeClr val="tx1"/>
              </a:buClr>
            </a:pPr>
            <a:r>
              <a:rPr lang="de-DE" sz="4000" dirty="0"/>
              <a:t>Variables in CSS</a:t>
            </a:r>
            <a:endParaRPr lang="en-US" sz="80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2475900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REM</a:t>
            </a:r>
          </a:p>
          <a:p>
            <a:pPr lvl="0">
              <a:buClr>
                <a:schemeClr val="tx1"/>
              </a:buClr>
            </a:pPr>
            <a:endParaRPr lang="en-US" sz="3200" dirty="0"/>
          </a:p>
          <a:p>
            <a:pPr lvl="0">
              <a:buClr>
                <a:schemeClr val="tx1"/>
              </a:buClr>
            </a:pPr>
            <a:r>
              <a:rPr lang="en-US" sz="3200" dirty="0"/>
              <a:t>Some properties where we might use </a:t>
            </a:r>
            <a:r>
              <a:rPr lang="en-US" sz="3200" b="1" dirty="0"/>
              <a:t>rem</a:t>
            </a:r>
            <a:r>
              <a:rPr lang="en-US" sz="3200" dirty="0"/>
              <a:t>:</a:t>
            </a:r>
          </a:p>
          <a:p>
            <a:pPr marL="457200" lvl="0" indent="-457200">
              <a:buClr>
                <a:schemeClr val="tx1"/>
              </a:buClr>
              <a:buFont typeface="Arial" panose="020B0604020202020204" pitchFamily="34" charset="0"/>
              <a:buChar char="•"/>
            </a:pPr>
            <a:r>
              <a:rPr lang="en-US" sz="3200" dirty="0"/>
              <a:t>font-size</a:t>
            </a:r>
          </a:p>
          <a:p>
            <a:pPr marL="457200" lvl="0" indent="-457200">
              <a:buClr>
                <a:schemeClr val="tx1"/>
              </a:buClr>
              <a:buFont typeface="Arial" panose="020B0604020202020204" pitchFamily="34" charset="0"/>
              <a:buChar char="•"/>
            </a:pPr>
            <a:r>
              <a:rPr lang="en-US" sz="3200" dirty="0"/>
              <a:t>margin</a:t>
            </a:r>
          </a:p>
          <a:p>
            <a:pPr marL="457200" lvl="0" indent="-457200">
              <a:buClr>
                <a:schemeClr val="tx1"/>
              </a:buClr>
              <a:buFont typeface="Arial" panose="020B0604020202020204" pitchFamily="34" charset="0"/>
              <a:buChar char="•"/>
            </a:pPr>
            <a:endParaRPr lang="en-US" sz="3200" dirty="0"/>
          </a:p>
          <a:p>
            <a:pPr marL="457200" lvl="0" indent="-457200">
              <a:buClr>
                <a:schemeClr val="tx1"/>
              </a:buClr>
              <a:buFont typeface="Arial" panose="020B0604020202020204" pitchFamily="34" charset="0"/>
              <a:buChar char="•"/>
            </a:pPr>
            <a:endParaRPr lang="en-US" sz="3200" dirty="0"/>
          </a:p>
          <a:p>
            <a:pPr lvl="0">
              <a:buClr>
                <a:schemeClr val="tx1"/>
              </a:buClr>
            </a:pPr>
            <a:r>
              <a:rPr lang="en-GB" sz="3200" dirty="0"/>
              <a:t>Relative to the font-size of the root.</a:t>
            </a:r>
          </a:p>
          <a:p>
            <a:pPr lvl="0">
              <a:buClr>
                <a:schemeClr val="tx1"/>
              </a:buClr>
            </a:pPr>
            <a:r>
              <a:rPr lang="en-US" dirty="0"/>
              <a:t>(e.g., &lt;html&gt; element)</a:t>
            </a:r>
            <a:endParaRPr lang="en-GB"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7" name="Picture 6" descr="A picture containing text&#10;&#10;Description automatically generated">
            <a:extLst>
              <a:ext uri="{FF2B5EF4-FFF2-40B4-BE49-F238E27FC236}">
                <a16:creationId xmlns:a16="http://schemas.microsoft.com/office/drawing/2014/main" id="{9B9DE3CD-57CB-2F4F-880E-6D7A227ABF71}"/>
              </a:ext>
            </a:extLst>
          </p:cNvPr>
          <p:cNvPicPr>
            <a:picLocks noChangeAspect="1"/>
          </p:cNvPicPr>
          <p:nvPr/>
        </p:nvPicPr>
        <p:blipFill>
          <a:blip r:embed="rId3"/>
          <a:stretch>
            <a:fillRect/>
          </a:stretch>
        </p:blipFill>
        <p:spPr>
          <a:xfrm>
            <a:off x="1722582" y="3078823"/>
            <a:ext cx="5698836" cy="3310353"/>
          </a:xfrm>
          <a:prstGeom prst="rect">
            <a:avLst/>
          </a:prstGeom>
        </p:spPr>
      </p:pic>
    </p:spTree>
    <p:extLst>
      <p:ext uri="{BB962C8B-B14F-4D97-AF65-F5344CB8AC3E}">
        <p14:creationId xmlns:p14="http://schemas.microsoft.com/office/powerpoint/2010/main" val="2140296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Redo a previous exercise but this time with REM’s.</a:t>
            </a:r>
          </a:p>
          <a:p>
            <a:pPr lvl="0">
              <a:buClr>
                <a:schemeClr val="tx1"/>
              </a:buClr>
            </a:pPr>
            <a:endParaRPr lang="en-US" b="1" dirty="0"/>
          </a:p>
          <a:p>
            <a:pPr lvl="0">
              <a:buClr>
                <a:schemeClr val="tx1"/>
              </a:buClr>
            </a:pPr>
            <a:r>
              <a:rPr lang="en-US" dirty="0"/>
              <a:t>Play with some of the measures in browser to see how it affects the box you created.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3866140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Units in CSS</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EM or REM ? </a:t>
            </a:r>
          </a:p>
          <a:p>
            <a:pPr lvl="0">
              <a:buClr>
                <a:schemeClr val="tx1"/>
              </a:buClr>
            </a:pPr>
            <a:endParaRPr lang="en-US" sz="3200" dirty="0"/>
          </a:p>
          <a:p>
            <a:pPr lvl="0">
              <a:buClr>
                <a:schemeClr val="tx1"/>
              </a:buClr>
            </a:pPr>
            <a:r>
              <a:rPr lang="en-US" sz="3200" dirty="0"/>
              <a:t>It’s highly debatable.</a:t>
            </a:r>
          </a:p>
          <a:p>
            <a:pPr>
              <a:buClr>
                <a:schemeClr val="tx1"/>
              </a:buClr>
            </a:pPr>
            <a:r>
              <a:rPr lang="en-GB" sz="3200" dirty="0"/>
              <a:t>Some developers avoid rem entirely, claiming that using rem makes their components less modular. </a:t>
            </a:r>
          </a:p>
          <a:p>
            <a:pPr>
              <a:buClr>
                <a:schemeClr val="tx1"/>
              </a:buClr>
            </a:pPr>
            <a:r>
              <a:rPr lang="en-GB" sz="3200" dirty="0"/>
              <a:t>Others use rem for everything, preferring the simplicity that rem provides.</a:t>
            </a:r>
          </a:p>
          <a:p>
            <a:pPr>
              <a:buClr>
                <a:schemeClr val="tx1"/>
              </a:buClr>
            </a:pPr>
            <a:endParaRPr lang="en-GB" sz="3200" dirty="0"/>
          </a:p>
          <a:p>
            <a:pPr>
              <a:buClr>
                <a:schemeClr val="tx1"/>
              </a:buClr>
            </a:pPr>
            <a:r>
              <a:rPr lang="en-GB" sz="3200" dirty="0"/>
              <a:t>EM unit can be problematic. If the font size was not defined on an element, we need to trace it up the hierarchy to figure out what font size will be inherited.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Tree>
    <p:extLst>
      <p:ext uri="{BB962C8B-B14F-4D97-AF65-F5344CB8AC3E}">
        <p14:creationId xmlns:p14="http://schemas.microsoft.com/office/powerpoint/2010/main" val="41202482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Redo a previous exercise but this time with try to combine EM and REM’s.</a:t>
            </a:r>
          </a:p>
          <a:p>
            <a:pPr lvl="0">
              <a:buClr>
                <a:schemeClr val="tx1"/>
              </a:buClr>
            </a:pPr>
            <a:endParaRPr lang="en-US" b="1" dirty="0"/>
          </a:p>
          <a:p>
            <a:pPr lvl="0">
              <a:buClr>
                <a:schemeClr val="tx1"/>
              </a:buClr>
            </a:pPr>
            <a:r>
              <a:rPr lang="en-US" dirty="0"/>
              <a:t>Play with some of the measures in browser to see how it affects the box you created.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33</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42523884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Let’s look at last example together…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34</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35893397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Create 3 sections. In each section add 2 paragraphs.</a:t>
            </a:r>
          </a:p>
          <a:p>
            <a:pPr lvl="0">
              <a:buClr>
                <a:schemeClr val="tx1"/>
              </a:buClr>
            </a:pPr>
            <a:r>
              <a:rPr lang="en-US" dirty="0"/>
              <a:t>2) Make each section take full height of the viewport.</a:t>
            </a:r>
          </a:p>
          <a:p>
            <a:pPr lvl="0">
              <a:buClr>
                <a:schemeClr val="tx1"/>
              </a:buClr>
            </a:pPr>
            <a:r>
              <a:rPr lang="en-US" dirty="0"/>
              <a:t>3) Add different font size to each section. Define it in REM’s.</a:t>
            </a:r>
          </a:p>
          <a:p>
            <a:pPr lvl="0">
              <a:buClr>
                <a:schemeClr val="tx1"/>
              </a:buClr>
            </a:pPr>
            <a:r>
              <a:rPr lang="en-US" dirty="0"/>
              <a:t>4) Make each paragraph in section inherit the font size and define basic styles: line height, margin, font-size, </a:t>
            </a:r>
            <a:r>
              <a:rPr lang="en-US" b="1" dirty="0"/>
              <a:t>based on its font size</a:t>
            </a:r>
            <a:r>
              <a:rPr lang="en-US" dirty="0"/>
              <a:t>.</a:t>
            </a:r>
          </a:p>
          <a:p>
            <a:pPr lvl="0">
              <a:buClr>
                <a:schemeClr val="tx1"/>
              </a:buClr>
            </a:pPr>
            <a:endParaRPr lang="en-US" dirty="0"/>
          </a:p>
          <a:p>
            <a:pPr lvl="0">
              <a:buClr>
                <a:schemeClr val="tx1"/>
              </a:buClr>
            </a:pPr>
            <a:r>
              <a:rPr lang="en-US" dirty="0"/>
              <a:t>When you change the root font size, all content should adapt to it.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18041877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solidFill>
                  <a:schemeClr val="tx1"/>
                </a:solidFill>
              </a:rPr>
              <a:t>CSS Variables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8193140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Create following markup and styles:</a:t>
            </a:r>
          </a:p>
          <a:p>
            <a:pPr lvl="0">
              <a:buClr>
                <a:schemeClr val="tx1"/>
              </a:buClr>
            </a:pPr>
            <a:r>
              <a:rPr lang="en-US" dirty="0"/>
              <a:t>  - 2x buttons with same content</a:t>
            </a:r>
          </a:p>
          <a:p>
            <a:pPr lvl="0">
              <a:buClr>
                <a:schemeClr val="tx1"/>
              </a:buClr>
            </a:pPr>
            <a:r>
              <a:rPr lang="en-US" dirty="0"/>
              <a:t>  - different colors and hover states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37</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9" name="Picture 8" descr="A picture containing text, outdoor&#10;&#10;Description automatically generated">
            <a:extLst>
              <a:ext uri="{FF2B5EF4-FFF2-40B4-BE49-F238E27FC236}">
                <a16:creationId xmlns:a16="http://schemas.microsoft.com/office/drawing/2014/main" id="{23B4BA4E-9F03-E84C-8EA3-DAF9960060AF}"/>
              </a:ext>
            </a:extLst>
          </p:cNvPr>
          <p:cNvPicPr>
            <a:picLocks noChangeAspect="1"/>
          </p:cNvPicPr>
          <p:nvPr/>
        </p:nvPicPr>
        <p:blipFill>
          <a:blip r:embed="rId4"/>
          <a:stretch>
            <a:fillRect/>
          </a:stretch>
        </p:blipFill>
        <p:spPr>
          <a:xfrm>
            <a:off x="11980885" y="3925206"/>
            <a:ext cx="4384634" cy="4426794"/>
          </a:xfrm>
          <a:prstGeom prst="rect">
            <a:avLst/>
          </a:prstGeom>
        </p:spPr>
      </p:pic>
    </p:spTree>
    <p:extLst>
      <p:ext uri="{BB962C8B-B14F-4D97-AF65-F5344CB8AC3E}">
        <p14:creationId xmlns:p14="http://schemas.microsoft.com/office/powerpoint/2010/main" val="747538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HR" sz="3200" b="1" dirty="0"/>
              <a:t>currentColor</a:t>
            </a:r>
            <a:endParaRPr lang="en-US" sz="3200" b="1" dirty="0"/>
          </a:p>
          <a:p>
            <a:pPr lvl="0">
              <a:buClr>
                <a:schemeClr val="tx1"/>
              </a:buClr>
            </a:pPr>
            <a:endParaRPr lang="en-US" sz="3200" dirty="0"/>
          </a:p>
          <a:p>
            <a:pPr lvl="0">
              <a:buClr>
                <a:schemeClr val="tx1"/>
              </a:buClr>
            </a:pPr>
            <a:r>
              <a:rPr lang="en-US" sz="3200" dirty="0"/>
              <a:t>First CSS variable.</a:t>
            </a:r>
          </a:p>
          <a:p>
            <a:pPr lvl="0">
              <a:buClr>
                <a:schemeClr val="tx1"/>
              </a:buClr>
            </a:pPr>
            <a:r>
              <a:rPr lang="en-US" sz="3200" dirty="0"/>
              <a:t>Introduced with SVG’s.</a:t>
            </a:r>
          </a:p>
          <a:p>
            <a:pPr lvl="0">
              <a:buClr>
                <a:schemeClr val="tx1"/>
              </a:buClr>
            </a:pPr>
            <a:r>
              <a:rPr lang="en-US" sz="3200" dirty="0"/>
              <a:t>Supported everywhere.</a:t>
            </a:r>
            <a:endParaRPr lang="en-GB"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38</a:t>
            </a:fld>
            <a:endParaRPr lang="en-US" dirty="0"/>
          </a:p>
        </p:txBody>
      </p:sp>
    </p:spTree>
    <p:extLst>
      <p:ext uri="{BB962C8B-B14F-4D97-AF65-F5344CB8AC3E}">
        <p14:creationId xmlns:p14="http://schemas.microsoft.com/office/powerpoint/2010/main" val="38499980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Are expansion of this ‘</a:t>
            </a:r>
            <a:r>
              <a:rPr lang="en-US" sz="3200" dirty="0" err="1"/>
              <a:t>currentColor</a:t>
            </a:r>
            <a:r>
              <a:rPr lang="en-US" sz="3200" dirty="0"/>
              <a:t>’ concept (in a way).</a:t>
            </a:r>
          </a:p>
          <a:p>
            <a:pPr lvl="0">
              <a:buClr>
                <a:schemeClr val="tx1"/>
              </a:buClr>
            </a:pPr>
            <a:endParaRPr lang="en-US" sz="3200" dirty="0"/>
          </a:p>
          <a:p>
            <a:pPr lvl="0">
              <a:buClr>
                <a:schemeClr val="tx1"/>
              </a:buClr>
            </a:pPr>
            <a:r>
              <a:rPr lang="en-US" sz="3200" dirty="0"/>
              <a:t>They are custom properties that start with the double dash.</a:t>
            </a:r>
            <a:endParaRPr lang="en-GB"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39</a:t>
            </a:fld>
            <a:endParaRPr lang="en-US" dirty="0"/>
          </a:p>
        </p:txBody>
      </p:sp>
    </p:spTree>
    <p:extLst>
      <p:ext uri="{BB962C8B-B14F-4D97-AF65-F5344CB8AC3E}">
        <p14:creationId xmlns:p14="http://schemas.microsoft.com/office/powerpoint/2010/main" val="1780711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01C9EC4D-D264-A044-BD0A-FFAC4FFFF2C3}"/>
              </a:ext>
            </a:extLst>
          </p:cNvPr>
          <p:cNvPicPr>
            <a:picLocks noChangeAspect="1"/>
          </p:cNvPicPr>
          <p:nvPr/>
        </p:nvPicPr>
        <p:blipFill>
          <a:blip r:embed="rId4"/>
          <a:stretch>
            <a:fillRect/>
          </a:stretch>
        </p:blipFill>
        <p:spPr>
          <a:xfrm>
            <a:off x="10127312" y="334344"/>
            <a:ext cx="7163693" cy="9584006"/>
          </a:xfrm>
          <a:prstGeom prst="rect">
            <a:avLst/>
          </a:prstGeom>
        </p:spPr>
      </p:pic>
    </p:spTree>
    <p:extLst>
      <p:ext uri="{BB962C8B-B14F-4D97-AF65-F5344CB8AC3E}">
        <p14:creationId xmlns:p14="http://schemas.microsoft.com/office/powerpoint/2010/main" val="391227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We define a variable with double dash as:</a:t>
            </a:r>
          </a:p>
          <a:p>
            <a:pPr lvl="0">
              <a:buClr>
                <a:schemeClr val="tx1"/>
              </a:buClr>
            </a:pPr>
            <a:r>
              <a:rPr lang="en-US" sz="3200" b="1" dirty="0"/>
              <a:t>--color: #</a:t>
            </a:r>
            <a:r>
              <a:rPr lang="en-US" sz="3200" b="1" dirty="0" err="1"/>
              <a:t>fff</a:t>
            </a:r>
            <a:r>
              <a:rPr lang="en-US" sz="3200" b="1" dirty="0"/>
              <a:t>;</a:t>
            </a:r>
          </a:p>
          <a:p>
            <a:pPr lvl="0">
              <a:buClr>
                <a:schemeClr val="tx1"/>
              </a:buClr>
            </a:pPr>
            <a:endParaRPr lang="en-US" sz="3200" b="1" dirty="0"/>
          </a:p>
          <a:p>
            <a:pPr lvl="0">
              <a:buClr>
                <a:schemeClr val="tx1"/>
              </a:buClr>
            </a:pPr>
            <a:r>
              <a:rPr lang="en-US" sz="3200" dirty="0"/>
              <a:t>Then we can refer to them like this:</a:t>
            </a:r>
          </a:p>
          <a:p>
            <a:pPr lvl="0">
              <a:buClr>
                <a:schemeClr val="tx1"/>
              </a:buClr>
            </a:pPr>
            <a:r>
              <a:rPr lang="en-US" sz="3200" b="1" dirty="0"/>
              <a:t>color: var(--color);</a:t>
            </a:r>
            <a:endParaRPr lang="en-GB" sz="3200" b="1"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40</a:t>
            </a:fld>
            <a:endParaRPr lang="en-US" dirty="0"/>
          </a:p>
        </p:txBody>
      </p:sp>
      <p:pic>
        <p:nvPicPr>
          <p:cNvPr id="7" name="Picture 6" descr="Text&#10;&#10;Description automatically generated with medium confidence">
            <a:extLst>
              <a:ext uri="{FF2B5EF4-FFF2-40B4-BE49-F238E27FC236}">
                <a16:creationId xmlns:a16="http://schemas.microsoft.com/office/drawing/2014/main" id="{84E1D3D7-E794-804D-9D9E-764E003134F6}"/>
              </a:ext>
            </a:extLst>
          </p:cNvPr>
          <p:cNvPicPr>
            <a:picLocks noChangeAspect="1"/>
          </p:cNvPicPr>
          <p:nvPr/>
        </p:nvPicPr>
        <p:blipFill>
          <a:blip r:embed="rId3"/>
          <a:stretch>
            <a:fillRect/>
          </a:stretch>
        </p:blipFill>
        <p:spPr>
          <a:xfrm>
            <a:off x="1368179" y="2851881"/>
            <a:ext cx="6407642" cy="4592761"/>
          </a:xfrm>
          <a:prstGeom prst="rect">
            <a:avLst/>
          </a:prstGeom>
        </p:spPr>
      </p:pic>
    </p:spTree>
    <p:extLst>
      <p:ext uri="{BB962C8B-B14F-4D97-AF65-F5344CB8AC3E}">
        <p14:creationId xmlns:p14="http://schemas.microsoft.com/office/powerpoint/2010/main" val="4077127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In our example on the left, we can as easily use </a:t>
            </a:r>
            <a:r>
              <a:rPr lang="en-US" sz="3200" b="1" dirty="0" err="1"/>
              <a:t>currentColor</a:t>
            </a:r>
            <a:r>
              <a:rPr lang="en-US" sz="3200" dirty="0"/>
              <a:t> as well, so what is the catch?</a:t>
            </a:r>
          </a:p>
          <a:p>
            <a:pPr lvl="0">
              <a:buClr>
                <a:schemeClr val="tx1"/>
              </a:buClr>
            </a:pPr>
            <a:endParaRPr lang="en-US" sz="3200" b="1" dirty="0"/>
          </a:p>
          <a:p>
            <a:pPr lvl="0">
              <a:buClr>
                <a:schemeClr val="tx1"/>
              </a:buClr>
            </a:pPr>
            <a:endParaRPr lang="en-GB" sz="3200" b="1"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41</a:t>
            </a:fld>
            <a:endParaRPr lang="en-US" dirty="0"/>
          </a:p>
        </p:txBody>
      </p:sp>
      <p:pic>
        <p:nvPicPr>
          <p:cNvPr id="7" name="Picture 6" descr="Text&#10;&#10;Description automatically generated with medium confidence">
            <a:extLst>
              <a:ext uri="{FF2B5EF4-FFF2-40B4-BE49-F238E27FC236}">
                <a16:creationId xmlns:a16="http://schemas.microsoft.com/office/drawing/2014/main" id="{84E1D3D7-E794-804D-9D9E-764E003134F6}"/>
              </a:ext>
            </a:extLst>
          </p:cNvPr>
          <p:cNvPicPr>
            <a:picLocks noChangeAspect="1"/>
          </p:cNvPicPr>
          <p:nvPr/>
        </p:nvPicPr>
        <p:blipFill>
          <a:blip r:embed="rId3"/>
          <a:stretch>
            <a:fillRect/>
          </a:stretch>
        </p:blipFill>
        <p:spPr>
          <a:xfrm>
            <a:off x="1368179" y="2851881"/>
            <a:ext cx="6407642" cy="4592761"/>
          </a:xfrm>
          <a:prstGeom prst="rect">
            <a:avLst/>
          </a:prstGeom>
        </p:spPr>
      </p:pic>
    </p:spTree>
    <p:extLst>
      <p:ext uri="{BB962C8B-B14F-4D97-AF65-F5344CB8AC3E}">
        <p14:creationId xmlns:p14="http://schemas.microsoft.com/office/powerpoint/2010/main" val="20814068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If we extend our example with another property and variable, we can see the difference already.</a:t>
            </a:r>
          </a:p>
          <a:p>
            <a:pPr lvl="0">
              <a:buClr>
                <a:schemeClr val="tx1"/>
              </a:buClr>
            </a:pPr>
            <a:endParaRPr lang="en-US" sz="3200" dirty="0"/>
          </a:p>
          <a:p>
            <a:pPr lvl="0">
              <a:buClr>
                <a:schemeClr val="tx1"/>
              </a:buClr>
            </a:pPr>
            <a:r>
              <a:rPr lang="en-US" sz="3200" dirty="0"/>
              <a:t>We can not achieve this with </a:t>
            </a:r>
            <a:r>
              <a:rPr lang="en-US" sz="3200" b="1" dirty="0" err="1"/>
              <a:t>currentColor</a:t>
            </a:r>
            <a:r>
              <a:rPr lang="en-US" sz="3200" dirty="0"/>
              <a:t>.</a:t>
            </a:r>
          </a:p>
          <a:p>
            <a:pPr lvl="0">
              <a:buClr>
                <a:schemeClr val="tx1"/>
              </a:buClr>
            </a:pPr>
            <a:endParaRPr lang="en-US" sz="3200" b="1" dirty="0"/>
          </a:p>
          <a:p>
            <a:pPr lvl="0">
              <a:buClr>
                <a:schemeClr val="tx1"/>
              </a:buClr>
            </a:pPr>
            <a:endParaRPr lang="en-GB" sz="3200" b="1"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42</a:t>
            </a:fld>
            <a:endParaRPr lang="en-US" dirty="0"/>
          </a:p>
        </p:txBody>
      </p:sp>
      <p:pic>
        <p:nvPicPr>
          <p:cNvPr id="8" name="Picture 7" descr="Text&#10;&#10;Description automatically generated">
            <a:extLst>
              <a:ext uri="{FF2B5EF4-FFF2-40B4-BE49-F238E27FC236}">
                <a16:creationId xmlns:a16="http://schemas.microsoft.com/office/drawing/2014/main" id="{2925FD34-4ED9-3346-A7E1-C3A44EB49374}"/>
              </a:ext>
            </a:extLst>
          </p:cNvPr>
          <p:cNvPicPr>
            <a:picLocks noChangeAspect="1"/>
          </p:cNvPicPr>
          <p:nvPr/>
        </p:nvPicPr>
        <p:blipFill>
          <a:blip r:embed="rId3"/>
          <a:stretch>
            <a:fillRect/>
          </a:stretch>
        </p:blipFill>
        <p:spPr>
          <a:xfrm>
            <a:off x="950026" y="2399664"/>
            <a:ext cx="7237433" cy="5497196"/>
          </a:xfrm>
          <a:prstGeom prst="rect">
            <a:avLst/>
          </a:prstGeom>
        </p:spPr>
      </p:pic>
    </p:spTree>
    <p:extLst>
      <p:ext uri="{BB962C8B-B14F-4D97-AF65-F5344CB8AC3E}">
        <p14:creationId xmlns:p14="http://schemas.microsoft.com/office/powerpoint/2010/main" val="24041546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Create a style for &lt;body&gt; tag and add a paragraph of text.</a:t>
            </a:r>
          </a:p>
          <a:p>
            <a:pPr lvl="0">
              <a:buClr>
                <a:schemeClr val="tx1"/>
              </a:buClr>
            </a:pPr>
            <a:r>
              <a:rPr lang="en-US" dirty="0"/>
              <a:t>2) Change color and background color with variables.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43</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2435777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The CSS custom properties (variables), can also be set anywhere… </a:t>
            </a:r>
          </a:p>
          <a:p>
            <a:pPr lvl="0">
              <a:buClr>
                <a:schemeClr val="tx1"/>
              </a:buClr>
            </a:pPr>
            <a:endParaRPr lang="en-US" sz="3200" dirty="0"/>
          </a:p>
          <a:p>
            <a:pPr lvl="0">
              <a:buClr>
                <a:schemeClr val="tx1"/>
              </a:buClr>
            </a:pPr>
            <a:r>
              <a:rPr lang="en-US" sz="3200" dirty="0"/>
              <a:t>In an internal styles or external style sheet.</a:t>
            </a:r>
          </a:p>
          <a:p>
            <a:pPr lvl="0">
              <a:buClr>
                <a:schemeClr val="tx1"/>
              </a:buClr>
            </a:pPr>
            <a:endParaRPr lang="en-US" sz="3200" dirty="0"/>
          </a:p>
          <a:p>
            <a:pPr lvl="0">
              <a:buClr>
                <a:schemeClr val="tx1"/>
              </a:buClr>
            </a:pPr>
            <a:r>
              <a:rPr lang="en-US" sz="3200" dirty="0"/>
              <a:t>But also, inline… what can become very powerful.</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44</a:t>
            </a:fld>
            <a:endParaRPr lang="en-US" dirty="0"/>
          </a:p>
        </p:txBody>
      </p:sp>
      <p:pic>
        <p:nvPicPr>
          <p:cNvPr id="7" name="Picture 6" descr="Text&#10;&#10;Description automatically generated">
            <a:extLst>
              <a:ext uri="{FF2B5EF4-FFF2-40B4-BE49-F238E27FC236}">
                <a16:creationId xmlns:a16="http://schemas.microsoft.com/office/drawing/2014/main" id="{41FF38EB-4A54-B446-87A1-6C823B2C40EF}"/>
              </a:ext>
            </a:extLst>
          </p:cNvPr>
          <p:cNvPicPr>
            <a:picLocks noChangeAspect="1"/>
          </p:cNvPicPr>
          <p:nvPr/>
        </p:nvPicPr>
        <p:blipFill>
          <a:blip r:embed="rId3"/>
          <a:stretch>
            <a:fillRect/>
          </a:stretch>
        </p:blipFill>
        <p:spPr>
          <a:xfrm>
            <a:off x="1091617" y="2143532"/>
            <a:ext cx="6960765" cy="6009460"/>
          </a:xfrm>
          <a:prstGeom prst="rect">
            <a:avLst/>
          </a:prstGeom>
        </p:spPr>
      </p:pic>
    </p:spTree>
    <p:extLst>
      <p:ext uri="{BB962C8B-B14F-4D97-AF65-F5344CB8AC3E}">
        <p14:creationId xmlns:p14="http://schemas.microsoft.com/office/powerpoint/2010/main" val="1471127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Fallback value.</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45</a:t>
            </a:fld>
            <a:endParaRPr lang="en-US" dirty="0"/>
          </a:p>
        </p:txBody>
      </p:sp>
      <p:pic>
        <p:nvPicPr>
          <p:cNvPr id="8" name="Picture 7" descr="Text&#10;&#10;Description automatically generated">
            <a:extLst>
              <a:ext uri="{FF2B5EF4-FFF2-40B4-BE49-F238E27FC236}">
                <a16:creationId xmlns:a16="http://schemas.microsoft.com/office/drawing/2014/main" id="{59F9BEEE-FE70-264E-A217-491ACA134FD7}"/>
              </a:ext>
            </a:extLst>
          </p:cNvPr>
          <p:cNvPicPr>
            <a:picLocks noChangeAspect="1"/>
          </p:cNvPicPr>
          <p:nvPr/>
        </p:nvPicPr>
        <p:blipFill>
          <a:blip r:embed="rId3"/>
          <a:stretch>
            <a:fillRect/>
          </a:stretch>
        </p:blipFill>
        <p:spPr>
          <a:xfrm>
            <a:off x="1471550" y="2903258"/>
            <a:ext cx="6200899" cy="3661483"/>
          </a:xfrm>
          <a:prstGeom prst="rect">
            <a:avLst/>
          </a:prstGeom>
        </p:spPr>
      </p:pic>
    </p:spTree>
    <p:extLst>
      <p:ext uri="{BB962C8B-B14F-4D97-AF65-F5344CB8AC3E}">
        <p14:creationId xmlns:p14="http://schemas.microsoft.com/office/powerpoint/2010/main" val="5591289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Fallback value(s) can be chained.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46</a:t>
            </a:fld>
            <a:endParaRPr lang="en-US" dirty="0"/>
          </a:p>
        </p:txBody>
      </p:sp>
      <p:pic>
        <p:nvPicPr>
          <p:cNvPr id="7" name="Picture 6" descr="Text&#10;&#10;Description automatically generated with low confidence">
            <a:extLst>
              <a:ext uri="{FF2B5EF4-FFF2-40B4-BE49-F238E27FC236}">
                <a16:creationId xmlns:a16="http://schemas.microsoft.com/office/drawing/2014/main" id="{19838A1A-DEA4-AE43-A395-3BFC43F530BD}"/>
              </a:ext>
            </a:extLst>
          </p:cNvPr>
          <p:cNvPicPr>
            <a:picLocks noChangeAspect="1"/>
          </p:cNvPicPr>
          <p:nvPr/>
        </p:nvPicPr>
        <p:blipFill>
          <a:blip r:embed="rId3"/>
          <a:stretch>
            <a:fillRect/>
          </a:stretch>
        </p:blipFill>
        <p:spPr>
          <a:xfrm>
            <a:off x="605641" y="4562381"/>
            <a:ext cx="7932717" cy="1171761"/>
          </a:xfrm>
          <a:prstGeom prst="rect">
            <a:avLst/>
          </a:prstGeom>
        </p:spPr>
      </p:pic>
    </p:spTree>
    <p:extLst>
      <p:ext uri="{BB962C8B-B14F-4D97-AF65-F5344CB8AC3E}">
        <p14:creationId xmlns:p14="http://schemas.microsoft.com/office/powerpoint/2010/main" val="38104094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Optimize our previous exercise with CSS Variables.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47</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9" name="Picture 8" descr="A picture containing text, outdoor&#10;&#10;Description automatically generated">
            <a:extLst>
              <a:ext uri="{FF2B5EF4-FFF2-40B4-BE49-F238E27FC236}">
                <a16:creationId xmlns:a16="http://schemas.microsoft.com/office/drawing/2014/main" id="{23B4BA4E-9F03-E84C-8EA3-DAF9960060AF}"/>
              </a:ext>
            </a:extLst>
          </p:cNvPr>
          <p:cNvPicPr>
            <a:picLocks noChangeAspect="1"/>
          </p:cNvPicPr>
          <p:nvPr/>
        </p:nvPicPr>
        <p:blipFill>
          <a:blip r:embed="rId4"/>
          <a:stretch>
            <a:fillRect/>
          </a:stretch>
        </p:blipFill>
        <p:spPr>
          <a:xfrm>
            <a:off x="11980885" y="2934865"/>
            <a:ext cx="4384634" cy="4426794"/>
          </a:xfrm>
          <a:prstGeom prst="rect">
            <a:avLst/>
          </a:prstGeom>
        </p:spPr>
      </p:pic>
    </p:spTree>
    <p:extLst>
      <p:ext uri="{BB962C8B-B14F-4D97-AF65-F5344CB8AC3E}">
        <p14:creationId xmlns:p14="http://schemas.microsoft.com/office/powerpoint/2010/main" val="2603428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Work like normal CSS properties.</a:t>
            </a:r>
          </a:p>
          <a:p>
            <a:pPr lvl="0">
              <a:buClr>
                <a:schemeClr val="tx1"/>
              </a:buClr>
            </a:pPr>
            <a:r>
              <a:rPr lang="en-US" sz="3200" dirty="0"/>
              <a:t>Therefore, they are called </a:t>
            </a:r>
            <a:r>
              <a:rPr lang="en-US" sz="3200" b="1" dirty="0"/>
              <a:t>CSS Custom Properties</a:t>
            </a:r>
            <a:r>
              <a:rPr lang="en-US" sz="3200" dirty="0"/>
              <a:t>, and not CSS Variables.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Tree>
    <p:extLst>
      <p:ext uri="{BB962C8B-B14F-4D97-AF65-F5344CB8AC3E}">
        <p14:creationId xmlns:p14="http://schemas.microsoft.com/office/powerpoint/2010/main" val="31873112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We define styles on a parent and child also gets it?</a:t>
            </a:r>
          </a:p>
          <a:p>
            <a:pPr lvl="0">
              <a:buClr>
                <a:schemeClr val="tx1"/>
              </a:buClr>
            </a:pPr>
            <a:endParaRPr lang="en-US" sz="3200" dirty="0"/>
          </a:p>
          <a:p>
            <a:pPr lvl="0">
              <a:buClr>
                <a:schemeClr val="tx1"/>
              </a:buClr>
            </a:pPr>
            <a:r>
              <a:rPr lang="en-US" sz="3200" dirty="0"/>
              <a:t>This is happening because </a:t>
            </a:r>
            <a:r>
              <a:rPr lang="en-US" sz="3200" b="1" dirty="0"/>
              <a:t>CSS Variables</a:t>
            </a:r>
            <a:r>
              <a:rPr lang="en-US" sz="3200" dirty="0"/>
              <a:t> are </a:t>
            </a:r>
            <a:r>
              <a:rPr lang="en-US" sz="3200" u="sng" dirty="0"/>
              <a:t>inherited properties</a:t>
            </a:r>
            <a:r>
              <a:rPr lang="en-US" sz="3200" dirty="0"/>
              <a:t>.</a:t>
            </a:r>
          </a:p>
          <a:p>
            <a:pPr lvl="0">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49</a:t>
            </a:fld>
            <a:endParaRPr lang="en-US" dirty="0"/>
          </a:p>
        </p:txBody>
      </p:sp>
      <p:pic>
        <p:nvPicPr>
          <p:cNvPr id="9" name="Picture 8" descr="Graphical user interface&#10;&#10;Description automatically generated">
            <a:extLst>
              <a:ext uri="{FF2B5EF4-FFF2-40B4-BE49-F238E27FC236}">
                <a16:creationId xmlns:a16="http://schemas.microsoft.com/office/drawing/2014/main" id="{2533BA74-377C-3B4D-83D0-8FC008958341}"/>
              </a:ext>
            </a:extLst>
          </p:cNvPr>
          <p:cNvPicPr>
            <a:picLocks noChangeAspect="1"/>
          </p:cNvPicPr>
          <p:nvPr/>
        </p:nvPicPr>
        <p:blipFill>
          <a:blip r:embed="rId3"/>
          <a:stretch>
            <a:fillRect/>
          </a:stretch>
        </p:blipFill>
        <p:spPr>
          <a:xfrm>
            <a:off x="831272" y="1732954"/>
            <a:ext cx="7469579" cy="6830615"/>
          </a:xfrm>
          <a:prstGeom prst="rect">
            <a:avLst/>
          </a:prstGeom>
        </p:spPr>
      </p:pic>
    </p:spTree>
    <p:extLst>
      <p:ext uri="{BB962C8B-B14F-4D97-AF65-F5344CB8AC3E}">
        <p14:creationId xmlns:p14="http://schemas.microsoft.com/office/powerpoint/2010/main" val="8176571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Selector Specificity</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438266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You might not want this behavior. </a:t>
            </a:r>
          </a:p>
          <a:p>
            <a:pPr lvl="0">
              <a:buClr>
                <a:schemeClr val="tx1"/>
              </a:buClr>
            </a:pPr>
            <a:r>
              <a:rPr lang="en-US" sz="3200" dirty="0"/>
              <a:t>In that case we use the same universal selector and set them to initial.</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547B68A4-51C3-284B-A3B7-65B655650EF9}"/>
              </a:ext>
            </a:extLst>
          </p:cNvPr>
          <p:cNvPicPr>
            <a:picLocks noChangeAspect="1"/>
          </p:cNvPicPr>
          <p:nvPr/>
        </p:nvPicPr>
        <p:blipFill>
          <a:blip r:embed="rId3"/>
          <a:stretch>
            <a:fillRect/>
          </a:stretch>
        </p:blipFill>
        <p:spPr>
          <a:xfrm>
            <a:off x="837210" y="1615989"/>
            <a:ext cx="7469579" cy="7064545"/>
          </a:xfrm>
          <a:prstGeom prst="rect">
            <a:avLst/>
          </a:prstGeom>
        </p:spPr>
      </p:pic>
    </p:spTree>
    <p:extLst>
      <p:ext uri="{BB962C8B-B14F-4D97-AF65-F5344CB8AC3E}">
        <p14:creationId xmlns:p14="http://schemas.microsoft.com/office/powerpoint/2010/main" val="386081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You might not want this behavior. </a:t>
            </a:r>
          </a:p>
          <a:p>
            <a:pPr lvl="0">
              <a:buClr>
                <a:schemeClr val="tx1"/>
              </a:buClr>
            </a:pPr>
            <a:r>
              <a:rPr lang="en-US" sz="3200" dirty="0"/>
              <a:t>In that case we use the same universal selector and set them to initial.</a:t>
            </a:r>
          </a:p>
          <a:p>
            <a:pPr lvl="0">
              <a:buClr>
                <a:schemeClr val="tx1"/>
              </a:buClr>
            </a:pPr>
            <a:endParaRPr lang="en-US" sz="3200" dirty="0"/>
          </a:p>
          <a:p>
            <a:pPr lvl="0">
              <a:buClr>
                <a:schemeClr val="tx1"/>
              </a:buClr>
            </a:pPr>
            <a:r>
              <a:rPr lang="en-US" sz="3200" b="1" dirty="0"/>
              <a:t>Even though they are inherited properties, we can change that.</a:t>
            </a:r>
          </a:p>
          <a:p>
            <a:pPr lvl="0">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51</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547B68A4-51C3-284B-A3B7-65B655650EF9}"/>
              </a:ext>
            </a:extLst>
          </p:cNvPr>
          <p:cNvPicPr>
            <a:picLocks noChangeAspect="1"/>
          </p:cNvPicPr>
          <p:nvPr/>
        </p:nvPicPr>
        <p:blipFill>
          <a:blip r:embed="rId3"/>
          <a:stretch>
            <a:fillRect/>
          </a:stretch>
        </p:blipFill>
        <p:spPr>
          <a:xfrm>
            <a:off x="837210" y="1615989"/>
            <a:ext cx="7469579" cy="7064545"/>
          </a:xfrm>
          <a:prstGeom prst="rect">
            <a:avLst/>
          </a:prstGeom>
        </p:spPr>
      </p:pic>
    </p:spTree>
    <p:extLst>
      <p:ext uri="{BB962C8B-B14F-4D97-AF65-F5344CB8AC3E}">
        <p14:creationId xmlns:p14="http://schemas.microsoft.com/office/powerpoint/2010/main" val="17505683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Create given structure, style it similarly to right image.</a:t>
            </a:r>
          </a:p>
          <a:p>
            <a:pPr lvl="0">
              <a:buClr>
                <a:schemeClr val="tx1"/>
              </a:buClr>
            </a:pPr>
            <a:r>
              <a:rPr lang="en-US" dirty="0"/>
              <a:t>2) Note the black line at bottom of each big box, create it by providing a CSS variable. You should not set a border property on a &lt;div&gt;.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52</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2D7A7798-A54A-1F47-A712-3CA479C16F09}"/>
              </a:ext>
            </a:extLst>
          </p:cNvPr>
          <p:cNvPicPr>
            <a:picLocks noChangeAspect="1"/>
          </p:cNvPicPr>
          <p:nvPr/>
        </p:nvPicPr>
        <p:blipFill>
          <a:blip r:embed="rId4"/>
          <a:stretch>
            <a:fillRect/>
          </a:stretch>
        </p:blipFill>
        <p:spPr>
          <a:xfrm>
            <a:off x="9627236" y="3088832"/>
            <a:ext cx="3313586" cy="6662676"/>
          </a:xfrm>
          <a:prstGeom prst="rect">
            <a:avLst/>
          </a:prstGeom>
        </p:spPr>
      </p:pic>
      <p:pic>
        <p:nvPicPr>
          <p:cNvPr id="9" name="Picture 8" descr="Shape&#10;&#10;Description automatically generated">
            <a:extLst>
              <a:ext uri="{FF2B5EF4-FFF2-40B4-BE49-F238E27FC236}">
                <a16:creationId xmlns:a16="http://schemas.microsoft.com/office/drawing/2014/main" id="{3C5CD067-96FD-0343-8DA4-3FF8AF8AD709}"/>
              </a:ext>
            </a:extLst>
          </p:cNvPr>
          <p:cNvPicPr>
            <a:picLocks noChangeAspect="1"/>
          </p:cNvPicPr>
          <p:nvPr/>
        </p:nvPicPr>
        <p:blipFill>
          <a:blip r:embed="rId5"/>
          <a:stretch>
            <a:fillRect/>
          </a:stretch>
        </p:blipFill>
        <p:spPr>
          <a:xfrm>
            <a:off x="15163734" y="3833154"/>
            <a:ext cx="1676400" cy="4864100"/>
          </a:xfrm>
          <a:prstGeom prst="rect">
            <a:avLst/>
          </a:prstGeom>
        </p:spPr>
      </p:pic>
    </p:spTree>
    <p:extLst>
      <p:ext uri="{BB962C8B-B14F-4D97-AF65-F5344CB8AC3E}">
        <p14:creationId xmlns:p14="http://schemas.microsoft.com/office/powerpoint/2010/main" val="112730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Some things to keep in mind…</a:t>
            </a:r>
          </a:p>
          <a:p>
            <a:pPr lvl="0">
              <a:buClr>
                <a:schemeClr val="tx1"/>
              </a:buClr>
            </a:pPr>
            <a:endParaRPr lang="en-US" sz="3200" dirty="0"/>
          </a:p>
          <a:p>
            <a:pPr lvl="0">
              <a:buClr>
                <a:schemeClr val="tx1"/>
              </a:buClr>
            </a:pPr>
            <a:r>
              <a:rPr lang="en-US" sz="3200" b="1" dirty="0"/>
              <a:t>--foo:; </a:t>
            </a:r>
            <a:r>
              <a:rPr lang="en-US" sz="3200" dirty="0"/>
              <a:t>				is invalid</a:t>
            </a:r>
          </a:p>
          <a:p>
            <a:pPr lvl="0">
              <a:buClr>
                <a:schemeClr val="tx1"/>
              </a:buClr>
            </a:pPr>
            <a:r>
              <a:rPr lang="en-US" sz="3200" b="1" dirty="0"/>
              <a:t>--foo: ; </a:t>
            </a:r>
            <a:r>
              <a:rPr lang="en-US" sz="3200" dirty="0"/>
              <a:t>				is valid</a:t>
            </a:r>
          </a:p>
          <a:p>
            <a:pPr lvl="0">
              <a:buClr>
                <a:schemeClr val="tx1"/>
              </a:buClr>
            </a:pPr>
            <a:r>
              <a:rPr lang="en-US" sz="3200" b="1" dirty="0"/>
              <a:t>--foo =/= --FOO </a:t>
            </a:r>
            <a:r>
              <a:rPr lang="en-US" sz="3200" dirty="0"/>
              <a:t>		(case sensitive)</a:t>
            </a:r>
          </a:p>
          <a:p>
            <a:pPr lvl="0">
              <a:buClr>
                <a:schemeClr val="tx1"/>
              </a:buClr>
            </a:pPr>
            <a:r>
              <a:rPr lang="en-US" sz="3200" b="1" dirty="0"/>
              <a:t>--color: var(--color);</a:t>
            </a:r>
            <a:r>
              <a:rPr lang="en-US" sz="3200" dirty="0"/>
              <a:t>	initial</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Tree>
    <p:extLst>
      <p:ext uri="{BB962C8B-B14F-4D97-AF65-F5344CB8AC3E}">
        <p14:creationId xmlns:p14="http://schemas.microsoft.com/office/powerpoint/2010/main" val="27649013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Browser does not see a string, instead it will see a number.</a:t>
            </a:r>
          </a:p>
          <a:p>
            <a:pPr lvl="0">
              <a:buClr>
                <a:schemeClr val="tx1"/>
              </a:buClr>
            </a:pPr>
            <a:endParaRPr lang="en-US" sz="3200" dirty="0"/>
          </a:p>
          <a:p>
            <a:pPr lvl="0">
              <a:buClr>
                <a:schemeClr val="tx1"/>
              </a:buClr>
            </a:pPr>
            <a:r>
              <a:rPr lang="en-US" sz="3200" dirty="0"/>
              <a:t>In the end it will set it as </a:t>
            </a:r>
            <a:r>
              <a:rPr lang="en-US" sz="3200" b="1" dirty="0"/>
              <a:t>50 px</a:t>
            </a:r>
            <a:r>
              <a:rPr lang="en-US" sz="3200" dirty="0"/>
              <a:t>,</a:t>
            </a:r>
          </a:p>
          <a:p>
            <a:pPr lvl="0">
              <a:buClr>
                <a:schemeClr val="tx1"/>
              </a:buClr>
            </a:pPr>
            <a:r>
              <a:rPr lang="en-US" sz="3200" dirty="0"/>
              <a:t>instead of </a:t>
            </a:r>
            <a:r>
              <a:rPr lang="en-US" sz="3200" b="1" dirty="0"/>
              <a:t>50px</a:t>
            </a:r>
            <a:r>
              <a:rPr lang="en-US" sz="3200" dirty="0"/>
              <a: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54</a:t>
            </a:fld>
            <a:endParaRPr lang="en-US" dirty="0"/>
          </a:p>
        </p:txBody>
      </p:sp>
      <p:pic>
        <p:nvPicPr>
          <p:cNvPr id="7" name="Picture 6" descr="A picture containing text&#10;&#10;Description automatically generated">
            <a:extLst>
              <a:ext uri="{FF2B5EF4-FFF2-40B4-BE49-F238E27FC236}">
                <a16:creationId xmlns:a16="http://schemas.microsoft.com/office/drawing/2014/main" id="{B59B246C-778F-6042-868E-AB7CA43B1B6C}"/>
              </a:ext>
            </a:extLst>
          </p:cNvPr>
          <p:cNvPicPr>
            <a:picLocks noChangeAspect="1"/>
          </p:cNvPicPr>
          <p:nvPr/>
        </p:nvPicPr>
        <p:blipFill>
          <a:blip r:embed="rId3"/>
          <a:stretch>
            <a:fillRect/>
          </a:stretch>
        </p:blipFill>
        <p:spPr>
          <a:xfrm>
            <a:off x="1303976" y="3602857"/>
            <a:ext cx="6533738" cy="3090810"/>
          </a:xfrm>
          <a:prstGeom prst="rect">
            <a:avLst/>
          </a:prstGeom>
        </p:spPr>
      </p:pic>
    </p:spTree>
    <p:extLst>
      <p:ext uri="{BB962C8B-B14F-4D97-AF65-F5344CB8AC3E}">
        <p14:creationId xmlns:p14="http://schemas.microsoft.com/office/powerpoint/2010/main" val="30123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We can do a slight hack with </a:t>
            </a:r>
            <a:r>
              <a:rPr lang="en-US" sz="3200" b="1" dirty="0"/>
              <a:t>calc</a:t>
            </a:r>
            <a:r>
              <a:rPr lang="en-US" sz="3200" dirty="0"/>
              <a:t> to get what we want.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55</a:t>
            </a:fld>
            <a:endParaRPr lang="en-US" dirty="0"/>
          </a:p>
        </p:txBody>
      </p:sp>
      <p:pic>
        <p:nvPicPr>
          <p:cNvPr id="8" name="Picture 7" descr="Graphical user interface&#10;&#10;Description automatically generated">
            <a:extLst>
              <a:ext uri="{FF2B5EF4-FFF2-40B4-BE49-F238E27FC236}">
                <a16:creationId xmlns:a16="http://schemas.microsoft.com/office/drawing/2014/main" id="{B90C440E-674E-0747-9B02-6BCDB73AE6D1}"/>
              </a:ext>
            </a:extLst>
          </p:cNvPr>
          <p:cNvPicPr>
            <a:picLocks noChangeAspect="1"/>
          </p:cNvPicPr>
          <p:nvPr/>
        </p:nvPicPr>
        <p:blipFill>
          <a:blip r:embed="rId3"/>
          <a:stretch>
            <a:fillRect/>
          </a:stretch>
        </p:blipFill>
        <p:spPr>
          <a:xfrm>
            <a:off x="1006483" y="3915545"/>
            <a:ext cx="7131034" cy="2465434"/>
          </a:xfrm>
          <a:prstGeom prst="rect">
            <a:avLst/>
          </a:prstGeom>
        </p:spPr>
      </p:pic>
    </p:spTree>
    <p:extLst>
      <p:ext uri="{BB962C8B-B14F-4D97-AF65-F5344CB8AC3E}">
        <p14:creationId xmlns:p14="http://schemas.microsoft.com/office/powerpoint/2010/main" val="15144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We should primarily use variables for data and not CSS values.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56</a:t>
            </a:fld>
            <a:endParaRPr lang="en-US" dirty="0"/>
          </a:p>
        </p:txBody>
      </p:sp>
    </p:spTree>
    <p:extLst>
      <p:ext uri="{BB962C8B-B14F-4D97-AF65-F5344CB8AC3E}">
        <p14:creationId xmlns:p14="http://schemas.microsoft.com/office/powerpoint/2010/main" val="25491982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Enable theming independent of CSS structure.</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Tree>
    <p:extLst>
      <p:ext uri="{BB962C8B-B14F-4D97-AF65-F5344CB8AC3E}">
        <p14:creationId xmlns:p14="http://schemas.microsoft.com/office/powerpoint/2010/main" val="28014129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CSS Variables make responsive design easier.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58</a:t>
            </a:fld>
            <a:endParaRPr lang="en-US" dirty="0"/>
          </a:p>
        </p:txBody>
      </p:sp>
      <p:pic>
        <p:nvPicPr>
          <p:cNvPr id="7" name="Picture 6" descr="Text&#10;&#10;Description automatically generated">
            <a:extLst>
              <a:ext uri="{FF2B5EF4-FFF2-40B4-BE49-F238E27FC236}">
                <a16:creationId xmlns:a16="http://schemas.microsoft.com/office/drawing/2014/main" id="{53F79215-CF39-9841-B142-C013EDF5C9ED}"/>
              </a:ext>
            </a:extLst>
          </p:cNvPr>
          <p:cNvPicPr>
            <a:picLocks noChangeAspect="1"/>
          </p:cNvPicPr>
          <p:nvPr/>
        </p:nvPicPr>
        <p:blipFill>
          <a:blip r:embed="rId3"/>
          <a:stretch>
            <a:fillRect/>
          </a:stretch>
        </p:blipFill>
        <p:spPr>
          <a:xfrm>
            <a:off x="1596022" y="1698170"/>
            <a:ext cx="5951955" cy="6900183"/>
          </a:xfrm>
          <a:prstGeom prst="rect">
            <a:avLst/>
          </a:prstGeom>
        </p:spPr>
      </p:pic>
    </p:spTree>
    <p:extLst>
      <p:ext uri="{BB962C8B-B14F-4D97-AF65-F5344CB8AC3E}">
        <p14:creationId xmlns:p14="http://schemas.microsoft.com/office/powerpoint/2010/main" val="21864928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CSS Variables allow us to create custom </a:t>
            </a:r>
            <a:r>
              <a:rPr lang="en-US" sz="3200" dirty="0" err="1"/>
              <a:t>longhands</a:t>
            </a:r>
            <a:r>
              <a:rPr lang="en-US" sz="3200" dirty="0"/>
              <a: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59</a:t>
            </a:fld>
            <a:endParaRPr lang="en-US" dirty="0"/>
          </a:p>
        </p:txBody>
      </p:sp>
      <p:pic>
        <p:nvPicPr>
          <p:cNvPr id="8" name="Picture 7" descr="Text&#10;&#10;Description automatically generated">
            <a:extLst>
              <a:ext uri="{FF2B5EF4-FFF2-40B4-BE49-F238E27FC236}">
                <a16:creationId xmlns:a16="http://schemas.microsoft.com/office/drawing/2014/main" id="{6ED33E45-1D46-064C-A37F-2022A10D8AE6}"/>
              </a:ext>
            </a:extLst>
          </p:cNvPr>
          <p:cNvPicPr>
            <a:picLocks noChangeAspect="1"/>
          </p:cNvPicPr>
          <p:nvPr/>
        </p:nvPicPr>
        <p:blipFill>
          <a:blip r:embed="rId3"/>
          <a:stretch>
            <a:fillRect/>
          </a:stretch>
        </p:blipFill>
        <p:spPr>
          <a:xfrm>
            <a:off x="1055191" y="1473172"/>
            <a:ext cx="7033618" cy="7350180"/>
          </a:xfrm>
          <a:prstGeom prst="rect">
            <a:avLst/>
          </a:prstGeom>
        </p:spPr>
      </p:pic>
    </p:spTree>
    <p:extLst>
      <p:ext uri="{BB962C8B-B14F-4D97-AF65-F5344CB8AC3E}">
        <p14:creationId xmlns:p14="http://schemas.microsoft.com/office/powerpoint/2010/main" val="1436011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02C7-7F4F-AF40-9BAA-F0F033F15E8A}"/>
              </a:ext>
            </a:extLst>
          </p:cNvPr>
          <p:cNvSpPr>
            <a:spLocks noGrp="1"/>
          </p:cNvSpPr>
          <p:nvPr>
            <p:ph type="title"/>
          </p:nvPr>
        </p:nvSpPr>
        <p:spPr/>
        <p:txBody>
          <a:bodyPr/>
          <a:lstStyle/>
          <a:p>
            <a:r>
              <a:rPr lang="en-US" dirty="0"/>
              <a:t>Selector Specificity</a:t>
            </a:r>
            <a:endParaRPr lang="en-HR" dirty="0"/>
          </a:p>
        </p:txBody>
      </p:sp>
      <p:sp>
        <p:nvSpPr>
          <p:cNvPr id="3" name="Footer Placeholder 2">
            <a:extLst>
              <a:ext uri="{FF2B5EF4-FFF2-40B4-BE49-F238E27FC236}">
                <a16:creationId xmlns:a16="http://schemas.microsoft.com/office/drawing/2014/main" id="{DCF1B9A2-9C7B-1D49-9D02-2035EDE9D828}"/>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10D80B6-F2C3-0745-8038-323B6D5DDC2F}"/>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3B5201EE-E192-0C40-B7C4-1E5202C35C45}"/>
              </a:ext>
            </a:extLst>
          </p:cNvPr>
          <p:cNvPicPr>
            <a:picLocks noChangeAspect="1"/>
          </p:cNvPicPr>
          <p:nvPr/>
        </p:nvPicPr>
        <p:blipFill>
          <a:blip r:embed="rId3"/>
          <a:stretch>
            <a:fillRect/>
          </a:stretch>
        </p:blipFill>
        <p:spPr>
          <a:xfrm>
            <a:off x="794297" y="2593122"/>
            <a:ext cx="16699405" cy="5110280"/>
          </a:xfrm>
          <a:prstGeom prst="rect">
            <a:avLst/>
          </a:prstGeom>
        </p:spPr>
      </p:pic>
    </p:spTree>
    <p:extLst>
      <p:ext uri="{BB962C8B-B14F-4D97-AF65-F5344CB8AC3E}">
        <p14:creationId xmlns:p14="http://schemas.microsoft.com/office/powerpoint/2010/main" val="1522388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HR" dirty="0"/>
              <a:t>CSS Variables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sz="3200" dirty="0"/>
              <a:t>CSS Variables allow us to create “our own” properties.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60</a:t>
            </a:fld>
            <a:endParaRPr lang="en-US" dirty="0"/>
          </a:p>
        </p:txBody>
      </p:sp>
      <p:pic>
        <p:nvPicPr>
          <p:cNvPr id="7" name="Picture 6" descr="Text&#10;&#10;Description automatically generated">
            <a:extLst>
              <a:ext uri="{FF2B5EF4-FFF2-40B4-BE49-F238E27FC236}">
                <a16:creationId xmlns:a16="http://schemas.microsoft.com/office/drawing/2014/main" id="{1A078E1A-19C1-3B4E-A497-32F3C2B3EBF0}"/>
              </a:ext>
            </a:extLst>
          </p:cNvPr>
          <p:cNvPicPr>
            <a:picLocks noChangeAspect="1"/>
          </p:cNvPicPr>
          <p:nvPr/>
        </p:nvPicPr>
        <p:blipFill>
          <a:blip r:embed="rId3"/>
          <a:stretch>
            <a:fillRect/>
          </a:stretch>
        </p:blipFill>
        <p:spPr>
          <a:xfrm>
            <a:off x="2078037" y="1664140"/>
            <a:ext cx="4987926" cy="6968244"/>
          </a:xfrm>
          <a:prstGeom prst="rect">
            <a:avLst/>
          </a:prstGeom>
        </p:spPr>
      </p:pic>
    </p:spTree>
    <p:extLst>
      <p:ext uri="{BB962C8B-B14F-4D97-AF65-F5344CB8AC3E}">
        <p14:creationId xmlns:p14="http://schemas.microsoft.com/office/powerpoint/2010/main" val="40192283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Reference links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61</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9383962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Reference links</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dirty="0"/>
              <a:t>IBM </a:t>
            </a:r>
            <a:r>
              <a:rPr lang="en-US" dirty="0" err="1"/>
              <a:t>iX</a:t>
            </a:r>
            <a:r>
              <a:rPr lang="en-US" dirty="0"/>
              <a:t> / © IBM Corporation</a:t>
            </a:r>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65746" y="2575075"/>
            <a:ext cx="8229467" cy="6435725"/>
          </a:xfrm>
          <a:prstGeom prst="rect">
            <a:avLst/>
          </a:prstGeom>
          <a:noFill/>
          <a:ln>
            <a:noFill/>
          </a:ln>
        </p:spPr>
        <p:txBody>
          <a:bodyPr wrap="square" lIns="0" tIns="0" rIns="0" bIns="0" rtlCol="0">
            <a:noAutofit/>
          </a:bodyPr>
          <a:lstStyle/>
          <a:p>
            <a:pPr marL="457200" indent="-457200" defTabSz="914400" fontAlgn="base">
              <a:spcAft>
                <a:spcPct val="0"/>
              </a:spcAft>
              <a:buClr>
                <a:schemeClr val="tx1"/>
              </a:buClr>
              <a:buSzPct val="90000"/>
              <a:buFont typeface="Arial" panose="020B0604020202020204" pitchFamily="34" charset="0"/>
              <a:buChar char="•"/>
            </a:pPr>
            <a:r>
              <a:rPr lang="de-DE" sz="2400" kern="0" dirty="0" err="1">
                <a:solidFill>
                  <a:schemeClr val="tx1">
                    <a:lumMod val="95000"/>
                    <a:lumOff val="5000"/>
                  </a:schemeClr>
                </a:solidFill>
                <a:latin typeface="IBM Plex Sans" panose="020B0503050203000203" pitchFamily="34" charset="0"/>
              </a:rPr>
              <a:t>Specificity</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3"/>
              </a:rPr>
              <a:t>https://cssspecificity.com/</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4"/>
              </a:rPr>
              <a:t>https://specificity.keegan.st/</a:t>
            </a:r>
            <a:endParaRPr lang="de-DE" sz="2400" kern="0" dirty="0">
              <a:solidFill>
                <a:schemeClr val="tx1">
                  <a:lumMod val="95000"/>
                  <a:lumOff val="5000"/>
                </a:schemeClr>
              </a:solidFill>
              <a:latin typeface="IBM Plex Sans" panose="020B0503050203000203" pitchFamily="34" charset="0"/>
            </a:endParaRPr>
          </a:p>
          <a:p>
            <a:pPr lvl="1" defTabSz="914400" fontAlgn="base">
              <a:spcAft>
                <a:spcPct val="0"/>
              </a:spcAft>
              <a:buClr>
                <a:schemeClr val="tx1"/>
              </a:buClr>
              <a:buSzPct val="90000"/>
            </a:pPr>
            <a:endParaRPr lang="de-DE" sz="2400" kern="0" dirty="0">
              <a:solidFill>
                <a:schemeClr val="tx1">
                  <a:lumMod val="95000"/>
                  <a:lumOff val="5000"/>
                </a:schemeClr>
              </a:solidFill>
              <a:latin typeface="IBM Plex Sans" panose="020B0503050203000203" pitchFamily="34" charset="0"/>
            </a:endParaRPr>
          </a:p>
          <a:p>
            <a:pPr marL="457200"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rPr>
              <a:t>Units</a:t>
            </a: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5"/>
              </a:rPr>
              <a:t>https://developer.mozilla.org/en-US/docs/Learn/CSS/Building_blocks/Values_and_units</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6"/>
              </a:rPr>
              <a:t>https://www.w3schools.com/cssref/css_units.asp</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endParaRPr lang="de-DE" sz="2400" kern="0" dirty="0">
              <a:solidFill>
                <a:schemeClr val="tx1">
                  <a:lumMod val="95000"/>
                  <a:lumOff val="5000"/>
                </a:schemeClr>
              </a:solidFill>
              <a:latin typeface="IBM Plex Sans" panose="020B0503050203000203" pitchFamily="34" charset="0"/>
            </a:endParaRPr>
          </a:p>
          <a:p>
            <a:pPr marL="457200"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rPr>
              <a:t>Variables</a:t>
            </a: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7"/>
              </a:rPr>
              <a:t>https://developer.mozilla.org/en-US/docs/Web/CSS/Using_CSS_custom_properties</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endParaRPr lang="de-DE" sz="1600" kern="0" dirty="0">
              <a:solidFill>
                <a:schemeClr val="tx1">
                  <a:lumMod val="95000"/>
                  <a:lumOff val="5000"/>
                </a:schemeClr>
              </a:solidFill>
              <a:latin typeface="IBM Plex Sans" panose="020B0503050203000203" pitchFamily="34" charset="0"/>
            </a:endParaRP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15900471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Which CSS styles do you think will be applied?</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D2E23D8B-AD20-E648-AF75-7B3572E4BF8F}"/>
              </a:ext>
            </a:extLst>
          </p:cNvPr>
          <p:cNvPicPr>
            <a:picLocks noChangeAspect="1"/>
          </p:cNvPicPr>
          <p:nvPr/>
        </p:nvPicPr>
        <p:blipFill>
          <a:blip r:embed="rId3"/>
          <a:stretch>
            <a:fillRect/>
          </a:stretch>
        </p:blipFill>
        <p:spPr>
          <a:xfrm>
            <a:off x="1760817" y="3229755"/>
            <a:ext cx="5613759" cy="3837014"/>
          </a:xfrm>
          <a:prstGeom prst="rect">
            <a:avLst/>
          </a:prstGeom>
        </p:spPr>
      </p:pic>
    </p:spTree>
    <p:extLst>
      <p:ext uri="{BB962C8B-B14F-4D97-AF65-F5344CB8AC3E}">
        <p14:creationId xmlns:p14="http://schemas.microsoft.com/office/powerpoint/2010/main" val="1478865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Which CSS styles do you think will be applied?</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On line 3.</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A8462D86-E95D-0449-8A4D-4FB4F4C8E48D}"/>
              </a:ext>
            </a:extLst>
          </p:cNvPr>
          <p:cNvPicPr>
            <a:picLocks noChangeAspect="1"/>
          </p:cNvPicPr>
          <p:nvPr/>
        </p:nvPicPr>
        <p:blipFill>
          <a:blip r:embed="rId3"/>
          <a:stretch>
            <a:fillRect/>
          </a:stretch>
        </p:blipFill>
        <p:spPr>
          <a:xfrm>
            <a:off x="1760817" y="3229755"/>
            <a:ext cx="5613759" cy="3837014"/>
          </a:xfrm>
          <a:prstGeom prst="rect">
            <a:avLst/>
          </a:prstGeom>
        </p:spPr>
      </p:pic>
    </p:spTree>
    <p:extLst>
      <p:ext uri="{BB962C8B-B14F-4D97-AF65-F5344CB8AC3E}">
        <p14:creationId xmlns:p14="http://schemas.microsoft.com/office/powerpoint/2010/main" val="973369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And now?</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DD3455F4-3381-C043-BFD7-600311DC280D}"/>
              </a:ext>
            </a:extLst>
          </p:cNvPr>
          <p:cNvPicPr>
            <a:picLocks noChangeAspect="1"/>
          </p:cNvPicPr>
          <p:nvPr/>
        </p:nvPicPr>
        <p:blipFill>
          <a:blip r:embed="rId3"/>
          <a:stretch>
            <a:fillRect/>
          </a:stretch>
        </p:blipFill>
        <p:spPr>
          <a:xfrm>
            <a:off x="1060173" y="3226696"/>
            <a:ext cx="7023653" cy="3843131"/>
          </a:xfrm>
          <a:prstGeom prst="rect">
            <a:avLst/>
          </a:prstGeom>
        </p:spPr>
      </p:pic>
    </p:spTree>
    <p:extLst>
      <p:ext uri="{BB962C8B-B14F-4D97-AF65-F5344CB8AC3E}">
        <p14:creationId xmlns:p14="http://schemas.microsoft.com/office/powerpoint/2010/main" val="3689479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30068</TotalTime>
  <Words>4309</Words>
  <Application>Microsoft Macintosh PowerPoint</Application>
  <PresentationFormat>Custom</PresentationFormat>
  <Paragraphs>705</Paragraphs>
  <Slides>62</Slides>
  <Notes>57</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.AppleSystemUIFont</vt:lpstr>
      <vt:lpstr>Arial</vt:lpstr>
      <vt:lpstr>HelvNeue Light for IBM</vt:lpstr>
      <vt:lpstr>IBM Plex Sans</vt:lpstr>
      <vt:lpstr>System Font Regular</vt:lpstr>
      <vt:lpstr>Wingdings</vt:lpstr>
      <vt:lpstr>IBM 2019 Master template (black background)</vt:lpstr>
      <vt:lpstr>IBM 2019 Master template (blue background)</vt:lpstr>
      <vt:lpstr>IBM 2019 Master template (white background)</vt:lpstr>
      <vt:lpstr>ecx.io Frontend Bootcamp — Introduction to CSS 28.06.2021.</vt:lpstr>
      <vt:lpstr>Introduction round</vt:lpstr>
      <vt:lpstr>Agenda</vt:lpstr>
      <vt:lpstr>PowerPoint Presentation</vt:lpstr>
      <vt:lpstr>Selector Specificity</vt:lpstr>
      <vt:lpstr>Selector Specificity</vt:lpstr>
      <vt:lpstr>Which CSS styles do you think will be applied?</vt:lpstr>
      <vt:lpstr>Which CSS styles do you think will be applied?</vt:lpstr>
      <vt:lpstr>And now?</vt:lpstr>
      <vt:lpstr>And now?</vt:lpstr>
      <vt:lpstr>And now?</vt:lpstr>
      <vt:lpstr>And now?</vt:lpstr>
      <vt:lpstr>Selector Specificity</vt:lpstr>
      <vt:lpstr>Selector Specificity: table</vt:lpstr>
      <vt:lpstr>Selector Specificity: combination samples</vt:lpstr>
      <vt:lpstr>PowerPoint Presentation</vt:lpstr>
      <vt:lpstr>Selector Specificity</vt:lpstr>
      <vt:lpstr>Selector Specificity</vt:lpstr>
      <vt:lpstr>Units in CSS</vt:lpstr>
      <vt:lpstr>CSS Units</vt:lpstr>
      <vt:lpstr>Units in CSS</vt:lpstr>
      <vt:lpstr>Units in CSS</vt:lpstr>
      <vt:lpstr>Units in CSS</vt:lpstr>
      <vt:lpstr>PowerPoint Presentation</vt:lpstr>
      <vt:lpstr>Units in CSS            * Viewport = the browser window size. If the viewport is 50cm wide, 1vw = 0.5cm.</vt:lpstr>
      <vt:lpstr>Units in CSS</vt:lpstr>
      <vt:lpstr>Units in CSS</vt:lpstr>
      <vt:lpstr>Units in CSS</vt:lpstr>
      <vt:lpstr>PowerPoint Presentation</vt:lpstr>
      <vt:lpstr>Units in CSS</vt:lpstr>
      <vt:lpstr>PowerPoint Presentation</vt:lpstr>
      <vt:lpstr>Units in CSS</vt:lpstr>
      <vt:lpstr>PowerPoint Presentation</vt:lpstr>
      <vt:lpstr>PowerPoint Presentation</vt:lpstr>
      <vt:lpstr>PowerPoint Presentation</vt:lpstr>
      <vt:lpstr>CSS Variables</vt:lpstr>
      <vt:lpstr>PowerPoint Presentation</vt:lpstr>
      <vt:lpstr>CSS Variables</vt:lpstr>
      <vt:lpstr>CSS Variables</vt:lpstr>
      <vt:lpstr>CSS Variables</vt:lpstr>
      <vt:lpstr>CSS Variables</vt:lpstr>
      <vt:lpstr>CSS Variables</vt:lpstr>
      <vt:lpstr>PowerPoint Presentation</vt:lpstr>
      <vt:lpstr>CSS Variables</vt:lpstr>
      <vt:lpstr>CSS Variables</vt:lpstr>
      <vt:lpstr>CSS Variables</vt:lpstr>
      <vt:lpstr>PowerPoint Presentation</vt:lpstr>
      <vt:lpstr>CSS Variables</vt:lpstr>
      <vt:lpstr>CSS Variables</vt:lpstr>
      <vt:lpstr>CSS Variables</vt:lpstr>
      <vt:lpstr>CSS Variables</vt:lpstr>
      <vt:lpstr>PowerPoint Presentation</vt:lpstr>
      <vt:lpstr>CSS Variables</vt:lpstr>
      <vt:lpstr>CSS Variables</vt:lpstr>
      <vt:lpstr>CSS Variables</vt:lpstr>
      <vt:lpstr>CSS Variables</vt:lpstr>
      <vt:lpstr>CSS Variables</vt:lpstr>
      <vt:lpstr>CSS Variables</vt:lpstr>
      <vt:lpstr>CSS Variables</vt:lpstr>
      <vt:lpstr>CSS Variables</vt:lpstr>
      <vt:lpstr>Reference links</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Silvio Papac - ecxio</cp:lastModifiedBy>
  <cp:revision>609</cp:revision>
  <cp:lastPrinted>2019-11-28T09:46:16Z</cp:lastPrinted>
  <dcterms:created xsi:type="dcterms:W3CDTF">2021-04-20T12:14:04Z</dcterms:created>
  <dcterms:modified xsi:type="dcterms:W3CDTF">2021-06-28T13:21:00Z</dcterms:modified>
</cp:coreProperties>
</file>